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Roboto"/>
      <p:regular r:id="rId52"/>
      <p:bold r:id="rId53"/>
      <p:italic r:id="rId54"/>
      <p:boldItalic r:id="rId55"/>
    </p:embeddedFont>
    <p:embeddedFont>
      <p:font typeface="IBM Plex Mono SemiBold"/>
      <p:regular r:id="rId56"/>
      <p:bold r:id="rId57"/>
      <p:italic r:id="rId58"/>
      <p:boldItalic r:id="rId59"/>
    </p:embeddedFont>
    <p:embeddedFont>
      <p:font typeface="IBM Plex Mon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italic.fntdata"/><Relationship Id="rId61" Type="http://schemas.openxmlformats.org/officeDocument/2006/relationships/font" Target="fonts/IBMPlexMono-bold.fntdata"/><Relationship Id="rId20" Type="http://schemas.openxmlformats.org/officeDocument/2006/relationships/slide" Target="slides/slide15.xml"/><Relationship Id="rId63" Type="http://schemas.openxmlformats.org/officeDocument/2006/relationships/font" Target="fonts/IBMPlexMon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IBMPlexMonoSemiBold-bold.fntdata"/><Relationship Id="rId12" Type="http://schemas.openxmlformats.org/officeDocument/2006/relationships/slide" Target="slides/slide7.xml"/><Relationship Id="rId56" Type="http://schemas.openxmlformats.org/officeDocument/2006/relationships/font" Target="fonts/IBMPlexMonoSemiBold-regular.fntdata"/><Relationship Id="rId15" Type="http://schemas.openxmlformats.org/officeDocument/2006/relationships/slide" Target="slides/slide10.xml"/><Relationship Id="rId59" Type="http://schemas.openxmlformats.org/officeDocument/2006/relationships/font" Target="fonts/IBMPlexMonoSemiBold-boldItalic.fntdata"/><Relationship Id="rId14" Type="http://schemas.openxmlformats.org/officeDocument/2006/relationships/slide" Target="slides/slide9.xml"/><Relationship Id="rId58" Type="http://schemas.openxmlformats.org/officeDocument/2006/relationships/font" Target="fonts/IBMPlexMonoSemi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0" name="Google Shape;24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github.com/Yasin-Az/IBM-DataScience/blob/main/SpaceX%20Capstone%20Project/SpaceX_Data_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s://github.com/Yasin-Az/IBM-DataScience/blob/main/SpaceX%20Capstone%20Project/EDA_DataViz.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github.com/Yasin-Az/IBM-DataScience/blob/main/SpaceX%20Capstone%20Project/EDA-SQL-Coursera_Sqllite.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github.com/Yasin-Az/IBM-DataScience/blob/main/SpaceX%20Capstone%20Project/Ploty_Dash.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s://github.com/Yasin-Az/IBM-DataScience/blob/main/SpaceX%20Capstone%20Project/SpaceX_Machine_Learning_Prediction.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hyperlink" Target="https://github.com/Yasin-Az/IBM-DataScience/blob/main/SpaceX%20Capstone%20Project/SpaceX_Data_Collection_API.ipynb" TargetMode="External"/><Relationship Id="rId5" Type="http://schemas.openxmlformats.org/officeDocument/2006/relationships/image" Target="../media/image6.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Yasin Azarhazin</a:t>
            </a:r>
            <a:endParaRPr/>
          </a:p>
          <a:p>
            <a:pPr indent="0" lvl="0" marL="0" rtl="0" algn="l">
              <a:lnSpc>
                <a:spcPct val="130000"/>
              </a:lnSpc>
              <a:spcBef>
                <a:spcPts val="0"/>
              </a:spcBef>
              <a:spcAft>
                <a:spcPts val="0"/>
              </a:spcAft>
              <a:buSzPts val="1100"/>
              <a:buNone/>
            </a:pPr>
            <a:r>
              <a:rPr lang="en-US" sz="1800">
                <a:solidFill>
                  <a:schemeClr val="lt2"/>
                </a:solidFill>
              </a:rPr>
              <a:t>March 1, 2024</a:t>
            </a:r>
            <a:endParaRPr sz="1800">
              <a:solidFill>
                <a:schemeClr val="lt2"/>
              </a:solidFill>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 name="Google Shape;165;p24"/>
          <p:cNvSpPr txBox="1"/>
          <p:nvPr>
            <p:ph idx="1" type="body"/>
          </p:nvPr>
        </p:nvSpPr>
        <p:spPr>
          <a:xfrm>
            <a:off x="770000" y="1430875"/>
            <a:ext cx="10606500" cy="4120500"/>
          </a:xfrm>
          <a:prstGeom prst="rect">
            <a:avLst/>
          </a:prstGeom>
          <a:noFill/>
          <a:ln>
            <a:noFill/>
          </a:ln>
        </p:spPr>
        <p:txBody>
          <a:bodyPr anchorCtr="0" anchor="t" bIns="45700" lIns="91425" spcFirstLastPara="1" rIns="91425" wrap="square" tIns="45700">
            <a:noAutofit/>
          </a:bodyPr>
          <a:lstStyle/>
          <a:p>
            <a:pPr indent="0" lvl="0" marL="0" rtl="0" algn="l">
              <a:lnSpc>
                <a:spcPct val="175000"/>
              </a:lnSpc>
              <a:spcBef>
                <a:spcPts val="0"/>
              </a:spcBef>
              <a:spcAft>
                <a:spcPts val="0"/>
              </a:spcAft>
              <a:buNone/>
            </a:pPr>
            <a:r>
              <a:rPr lang="en-US" sz="1300">
                <a:solidFill>
                  <a:schemeClr val="dk1"/>
                </a:solidFill>
                <a:latin typeface="Roboto"/>
                <a:ea typeface="Roboto"/>
                <a:cs typeface="Roboto"/>
                <a:sym typeface="Roboto"/>
              </a:rPr>
              <a:t>The dataset includes cases of unsuccessful booster landings due to accidents. Examples include successful ocean landings ("True Ocean") and unsuccessful ones ("False Ocean"). Similarly, "True RTLS" indicates a successful ground pad landing, while "False RTLS" denotes an unsuccessful attempt. "True ASDS" signifies a successful drone ship landing, and "False ASDS" indicates an unsuccessful one. These outcomes are converted into training labels, where '1' means successful landing, and '0' means unsuccessful.</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6" name="Google Shape;166;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grpSp>
        <p:nvGrpSpPr>
          <p:cNvPr id="167" name="Google Shape;167;p24"/>
          <p:cNvGrpSpPr/>
          <p:nvPr/>
        </p:nvGrpSpPr>
        <p:grpSpPr>
          <a:xfrm>
            <a:off x="825073" y="3585830"/>
            <a:ext cx="1891065" cy="2110203"/>
            <a:chOff x="618820" y="2306625"/>
            <a:chExt cx="1418334" cy="1582692"/>
          </a:xfrm>
        </p:grpSpPr>
        <p:sp>
          <p:nvSpPr>
            <p:cNvPr id="168" name="Google Shape;168;p24"/>
            <p:cNvSpPr/>
            <p:nvPr/>
          </p:nvSpPr>
          <p:spPr>
            <a:xfrm flipH="1">
              <a:off x="618820" y="2306625"/>
              <a:ext cx="1418100" cy="143400"/>
            </a:xfrm>
            <a:prstGeom prst="parallelogram">
              <a:avLst>
                <a:gd fmla="val 96952" name="adj"/>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69" name="Google Shape;169;p24"/>
            <p:cNvSpPr/>
            <p:nvPr/>
          </p:nvSpPr>
          <p:spPr>
            <a:xfrm>
              <a:off x="619055" y="2460450"/>
              <a:ext cx="1418100" cy="143400"/>
            </a:xfrm>
            <a:prstGeom prst="parallelogram">
              <a:avLst>
                <a:gd fmla="val 96952"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p24"/>
            <p:cNvSpPr txBox="1"/>
            <p:nvPr/>
          </p:nvSpPr>
          <p:spPr>
            <a:xfrm>
              <a:off x="729056" y="2785917"/>
              <a:ext cx="1167300" cy="1103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100">
                  <a:solidFill>
                    <a:srgbClr val="858585"/>
                  </a:solidFill>
                  <a:latin typeface="Roboto"/>
                  <a:ea typeface="Roboto"/>
                  <a:cs typeface="Roboto"/>
                  <a:sym typeface="Roboto"/>
                </a:rPr>
                <a:t>Calculate the number of launches at each site </a:t>
              </a:r>
              <a:endParaRPr sz="1100">
                <a:solidFill>
                  <a:srgbClr val="858585"/>
                </a:solidFill>
                <a:latin typeface="Roboto"/>
                <a:ea typeface="Roboto"/>
                <a:cs typeface="Roboto"/>
                <a:sym typeface="Roboto"/>
              </a:endParaRPr>
            </a:p>
          </p:txBody>
        </p:sp>
      </p:grpSp>
      <p:grpSp>
        <p:nvGrpSpPr>
          <p:cNvPr id="171" name="Google Shape;171;p24"/>
          <p:cNvGrpSpPr/>
          <p:nvPr/>
        </p:nvGrpSpPr>
        <p:grpSpPr>
          <a:xfrm>
            <a:off x="4284959" y="3583423"/>
            <a:ext cx="1891065" cy="2112390"/>
            <a:chOff x="3214118" y="2306625"/>
            <a:chExt cx="1418334" cy="1584332"/>
          </a:xfrm>
        </p:grpSpPr>
        <p:sp>
          <p:nvSpPr>
            <p:cNvPr id="172" name="Google Shape;172;p24"/>
            <p:cNvSpPr/>
            <p:nvPr/>
          </p:nvSpPr>
          <p:spPr>
            <a:xfrm flipH="1">
              <a:off x="3214118" y="2306625"/>
              <a:ext cx="1418100" cy="143400"/>
            </a:xfrm>
            <a:prstGeom prst="parallelogram">
              <a:avLst>
                <a:gd fmla="val 96952" name="adj"/>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73" name="Google Shape;173;p24"/>
            <p:cNvSpPr/>
            <p:nvPr/>
          </p:nvSpPr>
          <p:spPr>
            <a:xfrm>
              <a:off x="3214352" y="2460450"/>
              <a:ext cx="1418100" cy="143400"/>
            </a:xfrm>
            <a:prstGeom prst="parallelogram">
              <a:avLst>
                <a:gd fmla="val 96952"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 name="Google Shape;174;p24"/>
            <p:cNvSpPr txBox="1"/>
            <p:nvPr/>
          </p:nvSpPr>
          <p:spPr>
            <a:xfrm>
              <a:off x="3327083" y="2766557"/>
              <a:ext cx="1167300" cy="1124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100">
                  <a:solidFill>
                    <a:srgbClr val="858585"/>
                  </a:solidFill>
                  <a:latin typeface="Roboto"/>
                  <a:ea typeface="Roboto"/>
                  <a:cs typeface="Roboto"/>
                  <a:sym typeface="Roboto"/>
                </a:rPr>
                <a:t>Calculate the number and occurrence of mission outcome per orbit type </a:t>
              </a:r>
              <a:endParaRPr sz="1100">
                <a:solidFill>
                  <a:srgbClr val="858585"/>
                </a:solidFill>
                <a:latin typeface="Roboto"/>
                <a:ea typeface="Roboto"/>
                <a:cs typeface="Roboto"/>
                <a:sym typeface="Roboto"/>
              </a:endParaRPr>
            </a:p>
          </p:txBody>
        </p:sp>
      </p:grpSp>
      <p:grpSp>
        <p:nvGrpSpPr>
          <p:cNvPr id="175" name="Google Shape;175;p24"/>
          <p:cNvGrpSpPr/>
          <p:nvPr/>
        </p:nvGrpSpPr>
        <p:grpSpPr>
          <a:xfrm>
            <a:off x="6015354" y="3583423"/>
            <a:ext cx="1891065" cy="2112388"/>
            <a:chOff x="4511544" y="2306625"/>
            <a:chExt cx="1418334" cy="1584331"/>
          </a:xfrm>
        </p:grpSpPr>
        <p:sp>
          <p:nvSpPr>
            <p:cNvPr id="176" name="Google Shape;176;p24"/>
            <p:cNvSpPr/>
            <p:nvPr/>
          </p:nvSpPr>
          <p:spPr>
            <a:xfrm flipH="1">
              <a:off x="4511544" y="2306625"/>
              <a:ext cx="1418100" cy="143400"/>
            </a:xfrm>
            <a:prstGeom prst="parallelogram">
              <a:avLst>
                <a:gd fmla="val 96952" name="adj"/>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77" name="Google Shape;177;p24"/>
            <p:cNvSpPr/>
            <p:nvPr/>
          </p:nvSpPr>
          <p:spPr>
            <a:xfrm>
              <a:off x="4511779" y="2460450"/>
              <a:ext cx="1418100" cy="143400"/>
            </a:xfrm>
            <a:prstGeom prst="parallelogram">
              <a:avLst>
                <a:gd fmla="val 96952"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 name="Google Shape;178;p24"/>
            <p:cNvSpPr txBox="1"/>
            <p:nvPr/>
          </p:nvSpPr>
          <p:spPr>
            <a:xfrm>
              <a:off x="4621737" y="2766556"/>
              <a:ext cx="1167300" cy="1124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100">
                  <a:solidFill>
                    <a:srgbClr val="858585"/>
                  </a:solidFill>
                  <a:latin typeface="Roboto"/>
                  <a:ea typeface="Roboto"/>
                  <a:cs typeface="Roboto"/>
                  <a:sym typeface="Roboto"/>
                </a:rPr>
                <a:t>Create a landing outcome label from Outcome column </a:t>
              </a:r>
              <a:endParaRPr sz="1100">
                <a:solidFill>
                  <a:srgbClr val="858585"/>
                </a:solidFill>
                <a:latin typeface="Roboto"/>
                <a:ea typeface="Roboto"/>
                <a:cs typeface="Roboto"/>
                <a:sym typeface="Roboto"/>
              </a:endParaRPr>
            </a:p>
          </p:txBody>
        </p:sp>
      </p:grpSp>
      <p:grpSp>
        <p:nvGrpSpPr>
          <p:cNvPr id="179" name="Google Shape;179;p24"/>
          <p:cNvGrpSpPr/>
          <p:nvPr/>
        </p:nvGrpSpPr>
        <p:grpSpPr>
          <a:xfrm>
            <a:off x="9474687" y="3583423"/>
            <a:ext cx="1891065" cy="2112616"/>
            <a:chOff x="4511544" y="2306625"/>
            <a:chExt cx="1418334" cy="1584502"/>
          </a:xfrm>
        </p:grpSpPr>
        <p:sp>
          <p:nvSpPr>
            <p:cNvPr id="180" name="Google Shape;180;p24"/>
            <p:cNvSpPr/>
            <p:nvPr/>
          </p:nvSpPr>
          <p:spPr>
            <a:xfrm flipH="1">
              <a:off x="4511544" y="2306625"/>
              <a:ext cx="1418100" cy="143400"/>
            </a:xfrm>
            <a:prstGeom prst="parallelogram">
              <a:avLst>
                <a:gd fmla="val 96952" name="adj"/>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81" name="Google Shape;181;p24"/>
            <p:cNvSpPr/>
            <p:nvPr/>
          </p:nvSpPr>
          <p:spPr>
            <a:xfrm>
              <a:off x="4511779" y="2460450"/>
              <a:ext cx="1418100" cy="143400"/>
            </a:xfrm>
            <a:prstGeom prst="parallelogram">
              <a:avLst>
                <a:gd fmla="val 96952"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p24"/>
            <p:cNvSpPr txBox="1"/>
            <p:nvPr/>
          </p:nvSpPr>
          <p:spPr>
            <a:xfrm>
              <a:off x="4621732" y="2824627"/>
              <a:ext cx="1167300" cy="1066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100">
                  <a:solidFill>
                    <a:srgbClr val="858585"/>
                  </a:solidFill>
                  <a:latin typeface="Roboto"/>
                  <a:ea typeface="Roboto"/>
                  <a:cs typeface="Roboto"/>
                  <a:sym typeface="Roboto"/>
                </a:rPr>
                <a:t>Export dataset as .CSV</a:t>
              </a:r>
              <a:endParaRPr sz="1100">
                <a:solidFill>
                  <a:srgbClr val="858585"/>
                </a:solidFill>
                <a:latin typeface="Roboto"/>
                <a:ea typeface="Roboto"/>
                <a:cs typeface="Roboto"/>
                <a:sym typeface="Roboto"/>
              </a:endParaRPr>
            </a:p>
          </p:txBody>
        </p:sp>
      </p:grpSp>
      <p:grpSp>
        <p:nvGrpSpPr>
          <p:cNvPr id="183" name="Google Shape;183;p24"/>
          <p:cNvGrpSpPr/>
          <p:nvPr/>
        </p:nvGrpSpPr>
        <p:grpSpPr>
          <a:xfrm>
            <a:off x="2556033" y="3583423"/>
            <a:ext cx="1891065" cy="2112389"/>
            <a:chOff x="1917073" y="2306625"/>
            <a:chExt cx="1418334" cy="1584331"/>
          </a:xfrm>
        </p:grpSpPr>
        <p:sp>
          <p:nvSpPr>
            <p:cNvPr id="184" name="Google Shape;184;p24"/>
            <p:cNvSpPr/>
            <p:nvPr/>
          </p:nvSpPr>
          <p:spPr>
            <a:xfrm flipH="1">
              <a:off x="1917073" y="2306625"/>
              <a:ext cx="1418100" cy="143400"/>
            </a:xfrm>
            <a:prstGeom prst="parallelogram">
              <a:avLst>
                <a:gd fmla="val 96952" name="adj"/>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85" name="Google Shape;185;p24"/>
            <p:cNvSpPr/>
            <p:nvPr/>
          </p:nvSpPr>
          <p:spPr>
            <a:xfrm>
              <a:off x="1917307" y="2460450"/>
              <a:ext cx="1418100" cy="143400"/>
            </a:xfrm>
            <a:prstGeom prst="parallelogram">
              <a:avLst>
                <a:gd fmla="val 96952"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24"/>
            <p:cNvSpPr txBox="1"/>
            <p:nvPr/>
          </p:nvSpPr>
          <p:spPr>
            <a:xfrm>
              <a:off x="2023719" y="2766556"/>
              <a:ext cx="1167300" cy="1124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100">
                  <a:solidFill>
                    <a:srgbClr val="858585"/>
                  </a:solidFill>
                  <a:latin typeface="Roboto"/>
                  <a:ea typeface="Roboto"/>
                  <a:cs typeface="Roboto"/>
                  <a:sym typeface="Roboto"/>
                </a:rPr>
                <a:t>Calculate the number and occurrence of each orbit</a:t>
              </a:r>
              <a:endParaRPr sz="1100">
                <a:solidFill>
                  <a:srgbClr val="858585"/>
                </a:solidFill>
                <a:latin typeface="Roboto"/>
                <a:ea typeface="Roboto"/>
                <a:cs typeface="Roboto"/>
                <a:sym typeface="Roboto"/>
              </a:endParaRPr>
            </a:p>
          </p:txBody>
        </p:sp>
      </p:grpSp>
      <p:grpSp>
        <p:nvGrpSpPr>
          <p:cNvPr id="187" name="Google Shape;187;p24"/>
          <p:cNvGrpSpPr/>
          <p:nvPr/>
        </p:nvGrpSpPr>
        <p:grpSpPr>
          <a:xfrm>
            <a:off x="7744829" y="3583423"/>
            <a:ext cx="1891065" cy="2112676"/>
            <a:chOff x="3214118" y="2306625"/>
            <a:chExt cx="1418334" cy="1584547"/>
          </a:xfrm>
        </p:grpSpPr>
        <p:sp>
          <p:nvSpPr>
            <p:cNvPr id="188" name="Google Shape;188;p24"/>
            <p:cNvSpPr/>
            <p:nvPr/>
          </p:nvSpPr>
          <p:spPr>
            <a:xfrm flipH="1">
              <a:off x="3214118" y="2306625"/>
              <a:ext cx="1418100" cy="143400"/>
            </a:xfrm>
            <a:prstGeom prst="parallelogram">
              <a:avLst>
                <a:gd fmla="val 96952" name="adj"/>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89" name="Google Shape;189;p24"/>
            <p:cNvSpPr/>
            <p:nvPr/>
          </p:nvSpPr>
          <p:spPr>
            <a:xfrm>
              <a:off x="3214352" y="2460450"/>
              <a:ext cx="1418100" cy="143400"/>
            </a:xfrm>
            <a:prstGeom prst="parallelogram">
              <a:avLst>
                <a:gd fmla="val 96952"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24"/>
            <p:cNvSpPr txBox="1"/>
            <p:nvPr/>
          </p:nvSpPr>
          <p:spPr>
            <a:xfrm>
              <a:off x="3327087" y="2710672"/>
              <a:ext cx="1167300" cy="1180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100">
                  <a:solidFill>
                    <a:srgbClr val="858585"/>
                  </a:solidFill>
                  <a:latin typeface="Roboto"/>
                  <a:ea typeface="Roboto"/>
                  <a:cs typeface="Roboto"/>
                  <a:sym typeface="Roboto"/>
                </a:rPr>
                <a:t>Work out success rate for every landing in dataset </a:t>
              </a:r>
              <a:endParaRPr sz="1100">
                <a:solidFill>
                  <a:srgbClr val="858585"/>
                </a:solidFill>
                <a:latin typeface="Roboto"/>
                <a:ea typeface="Roboto"/>
                <a:cs typeface="Roboto"/>
                <a:sym typeface="Roboto"/>
              </a:endParaRPr>
            </a:p>
          </p:txBody>
        </p:sp>
      </p:grpSp>
      <p:sp>
        <p:nvSpPr>
          <p:cNvPr id="191" name="Google Shape;191;p24"/>
          <p:cNvSpPr txBox="1"/>
          <p:nvPr/>
        </p:nvSpPr>
        <p:spPr>
          <a:xfrm>
            <a:off x="1061150" y="5381975"/>
            <a:ext cx="101601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https://github.com/Yasin-Az/IBM-DataScience/blob/main/SpaceX%20Capstone%20Project/SpaceX_Data_Wrangling.ipynb</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2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25"/>
          <p:cNvSpPr txBox="1"/>
          <p:nvPr>
            <p:ph idx="1" type="body"/>
          </p:nvPr>
        </p:nvSpPr>
        <p:spPr>
          <a:xfrm>
            <a:off x="770000" y="1360300"/>
            <a:ext cx="9745500" cy="4665300"/>
          </a:xfrm>
          <a:prstGeom prst="rect">
            <a:avLst/>
          </a:prstGeom>
          <a:noFill/>
          <a:ln>
            <a:noFill/>
          </a:ln>
        </p:spPr>
        <p:txBody>
          <a:bodyPr anchorCtr="0" anchor="t" bIns="45700" lIns="91425" spcFirstLastPara="1" rIns="91425" wrap="square" tIns="45700">
            <a:noAutofit/>
          </a:bodyPr>
          <a:lstStyle/>
          <a:p>
            <a:pPr indent="-47625" lvl="0" marL="57150" marR="0" rtl="0" algn="l">
              <a:lnSpc>
                <a:spcPct val="90000"/>
              </a:lnSpc>
              <a:spcBef>
                <a:spcPts val="1000"/>
              </a:spcBef>
              <a:spcAft>
                <a:spcPts val="0"/>
              </a:spcAft>
              <a:buClr>
                <a:schemeClr val="dk1"/>
              </a:buClr>
              <a:buSzPts val="2800"/>
              <a:buFont typeface="Arial"/>
              <a:buNone/>
            </a:pPr>
            <a:r>
              <a:rPr b="1" lang="en-US" sz="1600">
                <a:solidFill>
                  <a:schemeClr val="dk1"/>
                </a:solidFill>
              </a:rPr>
              <a:t>Type of Charts were used :</a:t>
            </a:r>
            <a:r>
              <a:rPr b="1" lang="en-US">
                <a:solidFill>
                  <a:schemeClr val="dk1"/>
                </a:solidFill>
              </a:rPr>
              <a:t> </a:t>
            </a:r>
            <a:endParaRPr b="1">
              <a:solidFill>
                <a:schemeClr val="dk1"/>
              </a:solidFill>
            </a:endParaRPr>
          </a:p>
          <a:p>
            <a:pPr indent="-317500" lvl="0" marL="457200" marR="0" rtl="0" algn="l">
              <a:lnSpc>
                <a:spcPct val="90000"/>
              </a:lnSpc>
              <a:spcBef>
                <a:spcPts val="1000"/>
              </a:spcBef>
              <a:spcAft>
                <a:spcPts val="0"/>
              </a:spcAft>
              <a:buClr>
                <a:schemeClr val="dk1"/>
              </a:buClr>
              <a:buSzPts val="1400"/>
              <a:buAutoNum type="arabicPeriod"/>
            </a:pPr>
            <a:r>
              <a:rPr b="1" lang="en-US" sz="1500">
                <a:solidFill>
                  <a:schemeClr val="dk1"/>
                </a:solidFill>
              </a:rPr>
              <a:t>Scatter plots</a:t>
            </a:r>
            <a:r>
              <a:rPr lang="en-US">
                <a:solidFill>
                  <a:schemeClr val="dk1"/>
                </a:solidFill>
              </a:rPr>
              <a:t> : </a:t>
            </a:r>
            <a:r>
              <a:rPr lang="en-US">
                <a:solidFill>
                  <a:schemeClr val="dk1"/>
                </a:solidFill>
                <a:latin typeface="Roboto"/>
                <a:ea typeface="Roboto"/>
                <a:cs typeface="Roboto"/>
                <a:sym typeface="Roboto"/>
              </a:rPr>
              <a:t>Scatter plots display the correlation between two variables, showcasing their relationship with a visual representation of data.</a:t>
            </a:r>
            <a:endParaRPr>
              <a:solidFill>
                <a:schemeClr val="dk1"/>
              </a:solidFill>
            </a:endParaRPr>
          </a:p>
          <a:p>
            <a:pPr indent="0" lvl="0" marL="457200" marR="0" rtl="0" algn="l">
              <a:lnSpc>
                <a:spcPct val="90000"/>
              </a:lnSpc>
              <a:spcBef>
                <a:spcPts val="1000"/>
              </a:spcBef>
              <a:spcAft>
                <a:spcPts val="0"/>
              </a:spcAft>
              <a:buNone/>
            </a:pPr>
            <a:r>
              <a:rPr lang="en-US">
                <a:solidFill>
                  <a:schemeClr val="dk1"/>
                </a:solidFill>
              </a:rPr>
              <a:t>1.1. Flight Number vs Payload Mass </a:t>
            </a:r>
            <a:endParaRPr>
              <a:solidFill>
                <a:schemeClr val="dk1"/>
              </a:solidFill>
            </a:endParaRPr>
          </a:p>
          <a:p>
            <a:pPr indent="0" lvl="0" marL="457200" marR="0" rtl="0" algn="l">
              <a:lnSpc>
                <a:spcPct val="90000"/>
              </a:lnSpc>
              <a:spcBef>
                <a:spcPts val="1000"/>
              </a:spcBef>
              <a:spcAft>
                <a:spcPts val="0"/>
              </a:spcAft>
              <a:buNone/>
            </a:pPr>
            <a:r>
              <a:rPr lang="en-US">
                <a:solidFill>
                  <a:schemeClr val="dk1"/>
                </a:solidFill>
              </a:rPr>
              <a:t>1.2. Flight Number vs</a:t>
            </a:r>
            <a:r>
              <a:rPr lang="en-US">
                <a:solidFill>
                  <a:schemeClr val="dk1"/>
                </a:solidFill>
              </a:rPr>
              <a:t> La</a:t>
            </a:r>
            <a:r>
              <a:rPr lang="en-US">
                <a:solidFill>
                  <a:schemeClr val="dk1"/>
                </a:solidFill>
              </a:rPr>
              <a:t>unch Site</a:t>
            </a:r>
            <a:endParaRPr>
              <a:solidFill>
                <a:schemeClr val="dk1"/>
              </a:solidFill>
            </a:endParaRPr>
          </a:p>
          <a:p>
            <a:pPr indent="0" lvl="0" marL="457200" marR="0" rtl="0" algn="l">
              <a:lnSpc>
                <a:spcPct val="90000"/>
              </a:lnSpc>
              <a:spcBef>
                <a:spcPts val="1000"/>
              </a:spcBef>
              <a:spcAft>
                <a:spcPts val="0"/>
              </a:spcAft>
              <a:buNone/>
            </a:pPr>
            <a:r>
              <a:rPr lang="en-US">
                <a:solidFill>
                  <a:schemeClr val="dk1"/>
                </a:solidFill>
              </a:rPr>
              <a:t>1.3. Payload vs Launch Site </a:t>
            </a:r>
            <a:endParaRPr>
              <a:solidFill>
                <a:schemeClr val="dk1"/>
              </a:solidFill>
            </a:endParaRPr>
          </a:p>
          <a:p>
            <a:pPr indent="0" lvl="0" marL="457200" marR="0" rtl="0" algn="l">
              <a:lnSpc>
                <a:spcPct val="90000"/>
              </a:lnSpc>
              <a:spcBef>
                <a:spcPts val="1000"/>
              </a:spcBef>
              <a:spcAft>
                <a:spcPts val="0"/>
              </a:spcAft>
              <a:buNone/>
            </a:pPr>
            <a:r>
              <a:rPr lang="en-US">
                <a:solidFill>
                  <a:schemeClr val="dk1"/>
                </a:solidFill>
              </a:rPr>
              <a:t>1.4. Orbit vs Flight Number</a:t>
            </a:r>
            <a:endParaRPr>
              <a:solidFill>
                <a:schemeClr val="dk1"/>
              </a:solidFill>
            </a:endParaRPr>
          </a:p>
          <a:p>
            <a:pPr indent="0" lvl="0" marL="457200" marR="0" rtl="0" algn="l">
              <a:lnSpc>
                <a:spcPct val="90000"/>
              </a:lnSpc>
              <a:spcBef>
                <a:spcPts val="1000"/>
              </a:spcBef>
              <a:spcAft>
                <a:spcPts val="0"/>
              </a:spcAft>
              <a:buNone/>
            </a:pPr>
            <a:r>
              <a:rPr lang="en-US">
                <a:solidFill>
                  <a:schemeClr val="dk1"/>
                </a:solidFill>
              </a:rPr>
              <a:t>1.5. Payload vs Orbit Type</a:t>
            </a:r>
            <a:endParaRPr>
              <a:solidFill>
                <a:schemeClr val="dk1"/>
              </a:solidFill>
            </a:endParaRPr>
          </a:p>
          <a:p>
            <a:pPr indent="0" lvl="0" marL="457200" marR="0" rtl="0" algn="l">
              <a:lnSpc>
                <a:spcPct val="90000"/>
              </a:lnSpc>
              <a:spcBef>
                <a:spcPts val="1000"/>
              </a:spcBef>
              <a:spcAft>
                <a:spcPts val="0"/>
              </a:spcAft>
              <a:buNone/>
            </a:pPr>
            <a:r>
              <a:rPr lang="en-US">
                <a:solidFill>
                  <a:schemeClr val="dk1"/>
                </a:solidFill>
              </a:rPr>
              <a:t>1.6. Orbit vs. Payload Mass</a:t>
            </a:r>
            <a:endParaRPr>
              <a:solidFill>
                <a:schemeClr val="dk1"/>
              </a:solidFill>
            </a:endParaRPr>
          </a:p>
          <a:p>
            <a:pPr indent="-317500" lvl="0" marL="457200" marR="0" rtl="0" algn="l">
              <a:lnSpc>
                <a:spcPct val="90000"/>
              </a:lnSpc>
              <a:spcBef>
                <a:spcPts val="1000"/>
              </a:spcBef>
              <a:spcAft>
                <a:spcPts val="0"/>
              </a:spcAft>
              <a:buClr>
                <a:schemeClr val="dk1"/>
              </a:buClr>
              <a:buSzPts val="1400"/>
              <a:buAutoNum type="arabicPeriod"/>
            </a:pPr>
            <a:r>
              <a:rPr b="1" lang="en-US" sz="1500">
                <a:solidFill>
                  <a:schemeClr val="dk1"/>
                </a:solidFill>
              </a:rPr>
              <a:t>Barplots</a:t>
            </a:r>
            <a:r>
              <a:rPr lang="en-US">
                <a:solidFill>
                  <a:schemeClr val="dk1"/>
                </a:solidFill>
              </a:rPr>
              <a:t> : </a:t>
            </a:r>
            <a:r>
              <a:rPr lang="en-US">
                <a:solidFill>
                  <a:schemeClr val="dk1"/>
                </a:solidFill>
                <a:latin typeface="Roboto"/>
                <a:ea typeface="Roboto"/>
                <a:cs typeface="Roboto"/>
                <a:sym typeface="Roboto"/>
              </a:rPr>
              <a:t>Bar diagrams facilitate quick comparisons of data across different groups. With categories on one axis and discrete values on the other, they visually illustrate the relationship between the two axes, capturing significant data changes over time.</a:t>
            </a:r>
            <a:endParaRPr>
              <a:solidFill>
                <a:schemeClr val="dk1"/>
              </a:solidFill>
            </a:endParaRPr>
          </a:p>
          <a:p>
            <a:pPr indent="0" lvl="0" marL="457200" marR="0" rtl="0" algn="l">
              <a:lnSpc>
                <a:spcPct val="90000"/>
              </a:lnSpc>
              <a:spcBef>
                <a:spcPts val="1000"/>
              </a:spcBef>
              <a:spcAft>
                <a:spcPts val="0"/>
              </a:spcAft>
              <a:buNone/>
            </a:pPr>
            <a:r>
              <a:rPr lang="en-US">
                <a:solidFill>
                  <a:schemeClr val="dk1"/>
                </a:solidFill>
              </a:rPr>
              <a:t>2.1. Mean vs Orbit</a:t>
            </a:r>
            <a:endParaRPr>
              <a:solidFill>
                <a:schemeClr val="dk1"/>
              </a:solidFill>
            </a:endParaRPr>
          </a:p>
          <a:p>
            <a:pPr indent="-317500" lvl="0" marL="457200" marR="0" rtl="0" algn="l">
              <a:lnSpc>
                <a:spcPct val="90000"/>
              </a:lnSpc>
              <a:spcBef>
                <a:spcPts val="1000"/>
              </a:spcBef>
              <a:spcAft>
                <a:spcPts val="0"/>
              </a:spcAft>
              <a:buClr>
                <a:schemeClr val="dk1"/>
              </a:buClr>
              <a:buSzPts val="1400"/>
              <a:buAutoNum type="arabicPeriod"/>
            </a:pPr>
            <a:r>
              <a:rPr b="1" lang="en-US" sz="1500">
                <a:solidFill>
                  <a:schemeClr val="dk1"/>
                </a:solidFill>
              </a:rPr>
              <a:t>Line plots</a:t>
            </a:r>
            <a:r>
              <a:rPr lang="en-US">
                <a:solidFill>
                  <a:schemeClr val="dk1"/>
                </a:solidFill>
              </a:rPr>
              <a:t> : </a:t>
            </a:r>
            <a:r>
              <a:rPr lang="en-US">
                <a:solidFill>
                  <a:schemeClr val="dk1"/>
                </a:solidFill>
                <a:latin typeface="Roboto"/>
                <a:ea typeface="Roboto"/>
                <a:cs typeface="Roboto"/>
                <a:sym typeface="Roboto"/>
              </a:rPr>
              <a:t>Line graphs provide clear visibility into data variables and trends, aiding in predictions for unrecorded results.</a:t>
            </a:r>
            <a:endParaRPr>
              <a:solidFill>
                <a:schemeClr val="dk1"/>
              </a:solidFill>
            </a:endParaRPr>
          </a:p>
          <a:p>
            <a:pPr indent="0" lvl="0" marL="457200" marR="0" rtl="0" algn="l">
              <a:lnSpc>
                <a:spcPct val="90000"/>
              </a:lnSpc>
              <a:spcBef>
                <a:spcPts val="1000"/>
              </a:spcBef>
              <a:spcAft>
                <a:spcPts val="0"/>
              </a:spcAft>
              <a:buNone/>
            </a:pPr>
            <a:r>
              <a:rPr lang="en-US">
                <a:solidFill>
                  <a:schemeClr val="dk1"/>
                </a:solidFill>
              </a:rPr>
              <a:t>3.1. Success Rate vs Year </a:t>
            </a:r>
            <a:endParaRPr>
              <a:solidFill>
                <a:schemeClr val="dk1"/>
              </a:solidFill>
            </a:endParaRPr>
          </a:p>
          <a:p>
            <a:pPr indent="-50800" lvl="0" marL="228600" marR="0" rtl="0" algn="l">
              <a:lnSpc>
                <a:spcPct val="90000"/>
              </a:lnSpc>
              <a:spcBef>
                <a:spcPts val="1000"/>
              </a:spcBef>
              <a:spcAft>
                <a:spcPts val="0"/>
              </a:spcAft>
              <a:buClr>
                <a:schemeClr val="dk1"/>
              </a:buClr>
              <a:buSzPts val="2800"/>
              <a:buFont typeface="Arial"/>
              <a:buNone/>
            </a:pPr>
            <a:r>
              <a:t/>
            </a:r>
            <a:endParaRPr sz="1200">
              <a:solidFill>
                <a:schemeClr val="dk1"/>
              </a:solidFill>
            </a:endParaRPr>
          </a:p>
        </p:txBody>
      </p:sp>
      <p:sp>
        <p:nvSpPr>
          <p:cNvPr id="198" name="Google Shape;198;p2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99" name="Google Shape;199;p25"/>
          <p:cNvSpPr txBox="1"/>
          <p:nvPr/>
        </p:nvSpPr>
        <p:spPr>
          <a:xfrm>
            <a:off x="770000" y="6172225"/>
            <a:ext cx="103383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https://github.com/Yasin-Az/IBM-DataScience/blob/main/SpaceX%20Capstone%20Project/EDA_DataViz.ipynb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5" name="Google Shape;205;p26"/>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1" lang="en-US" sz="1800">
                <a:solidFill>
                  <a:schemeClr val="dk1"/>
                </a:solidFill>
                <a:latin typeface="Roboto"/>
                <a:ea typeface="Roboto"/>
                <a:cs typeface="Roboto"/>
                <a:sym typeface="Roboto"/>
              </a:rPr>
              <a:t>We smoothly brought the SpaceX dataset into a PostgreSQL database right from our Jupyter Notebook. Using SQL for some data digging (EDA), we fished out some interesting nuggets, like:</a:t>
            </a:r>
            <a:endParaRPr b="1" sz="1800">
              <a:solidFill>
                <a:schemeClr val="dk1"/>
              </a:solidFill>
              <a:latin typeface="Roboto"/>
              <a:ea typeface="Roboto"/>
              <a:cs typeface="Roboto"/>
              <a:sym typeface="Roboto"/>
            </a:endParaRPr>
          </a:p>
          <a:p>
            <a:pPr indent="-342900" lvl="0" marL="457200" marR="0" rtl="0" algn="l">
              <a:lnSpc>
                <a:spcPct val="130000"/>
              </a:lnSpc>
              <a:spcBef>
                <a:spcPts val="100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 The names of unique launch sites in the space mission.</a:t>
            </a:r>
            <a:endParaRPr sz="1800">
              <a:solidFill>
                <a:schemeClr val="dk1"/>
              </a:solidFill>
              <a:latin typeface="Roboto"/>
              <a:ea typeface="Roboto"/>
              <a:cs typeface="Roboto"/>
              <a:sym typeface="Roboto"/>
            </a:endParaRPr>
          </a:p>
          <a:p>
            <a:pPr indent="-342900" lvl="0" marL="457200" marR="0" rtl="0" algn="l">
              <a:lnSpc>
                <a:spcPct val="13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 The total payload mass carried by boosters launched by NASA.</a:t>
            </a:r>
            <a:endParaRPr sz="1800">
              <a:solidFill>
                <a:schemeClr val="dk1"/>
              </a:solidFill>
              <a:latin typeface="Roboto"/>
              <a:ea typeface="Roboto"/>
              <a:cs typeface="Roboto"/>
              <a:sym typeface="Roboto"/>
            </a:endParaRPr>
          </a:p>
          <a:p>
            <a:pPr indent="-342900" lvl="0" marL="457200" marR="0" rtl="0" algn="l">
              <a:lnSpc>
                <a:spcPct val="13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 The average payload mass carried by booster version F9 v1.1</a:t>
            </a:r>
            <a:endParaRPr sz="1800">
              <a:solidFill>
                <a:schemeClr val="dk1"/>
              </a:solidFill>
              <a:latin typeface="Roboto"/>
              <a:ea typeface="Roboto"/>
              <a:cs typeface="Roboto"/>
              <a:sym typeface="Roboto"/>
            </a:endParaRPr>
          </a:p>
          <a:p>
            <a:pPr indent="-342900" lvl="0" marL="457200" marR="0" rtl="0" algn="l">
              <a:lnSpc>
                <a:spcPct val="13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 The total number of successful and failure mission outcomes.</a:t>
            </a:r>
            <a:endParaRPr sz="1800">
              <a:solidFill>
                <a:schemeClr val="dk1"/>
              </a:solidFill>
              <a:latin typeface="Roboto"/>
              <a:ea typeface="Roboto"/>
              <a:cs typeface="Roboto"/>
              <a:sym typeface="Roboto"/>
            </a:endParaRPr>
          </a:p>
          <a:p>
            <a:pPr indent="-342900" lvl="0" marL="457200" marR="0" rtl="0" algn="l">
              <a:lnSpc>
                <a:spcPct val="13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 The failed landing outcomes in drone ship, their booster version and launch site names.</a:t>
            </a:r>
            <a:endParaRPr sz="1800">
              <a:solidFill>
                <a:schemeClr val="dk1"/>
              </a:solidFill>
              <a:latin typeface="Roboto"/>
              <a:ea typeface="Roboto"/>
              <a:cs typeface="Roboto"/>
              <a:sym typeface="Roboto"/>
            </a:endParaRPr>
          </a:p>
        </p:txBody>
      </p:sp>
      <p:sp>
        <p:nvSpPr>
          <p:cNvPr id="206" name="Google Shape;206;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207" name="Google Shape;207;p26"/>
          <p:cNvSpPr txBox="1"/>
          <p:nvPr/>
        </p:nvSpPr>
        <p:spPr>
          <a:xfrm>
            <a:off x="863600" y="5488375"/>
            <a:ext cx="100329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https://github.com/Yasin-Az/IBM-DataScience/blob/main/SpaceX%20Capstone%20Project/EDA-SQL-Coursera_Sqllite.ipynb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 name="Google Shape;213;p2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
        <p:nvSpPr>
          <p:cNvPr id="214" name="Google Shape;214;p27"/>
          <p:cNvSpPr txBox="1"/>
          <p:nvPr/>
        </p:nvSpPr>
        <p:spPr>
          <a:xfrm>
            <a:off x="11319925" y="5579525"/>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5" name="Google Shape;215;p27"/>
          <p:cNvSpPr txBox="1"/>
          <p:nvPr/>
        </p:nvSpPr>
        <p:spPr>
          <a:xfrm>
            <a:off x="764825" y="1430875"/>
            <a:ext cx="10515600" cy="400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We labeled all launch sites and adorned the Folium map with markers, circles, and lines to visually depict the success or failure of launches at each spot.</a:t>
            </a:r>
            <a:endParaRPr sz="18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800">
                <a:solidFill>
                  <a:schemeClr val="dk1"/>
                </a:solidFill>
                <a:latin typeface="Roboto"/>
                <a:ea typeface="Roboto"/>
                <a:cs typeface="Roboto"/>
                <a:sym typeface="Roboto"/>
              </a:rPr>
              <a:t>Assigning launch outcomes as class 0 for failure and 1 for success, we color-coded marker clusters to easily pinpoint launch sites with a notably high success rate.</a:t>
            </a:r>
            <a:endParaRPr sz="18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800">
                <a:solidFill>
                  <a:schemeClr val="dk1"/>
                </a:solidFill>
                <a:latin typeface="Roboto"/>
                <a:ea typeface="Roboto"/>
                <a:cs typeface="Roboto"/>
                <a:sym typeface="Roboto"/>
              </a:rPr>
              <a:t> Exploring the distances between launch sites and their surroundings, we delved into answering questions such as:</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317500" lvl="0" marL="457200" rtl="0" algn="l">
              <a:lnSpc>
                <a:spcPct val="115000"/>
              </a:lnSpc>
              <a:spcBef>
                <a:spcPts val="0"/>
              </a:spcBef>
              <a:spcAft>
                <a:spcPts val="0"/>
              </a:spcAft>
              <a:buClr>
                <a:schemeClr val="dk1"/>
              </a:buClr>
              <a:buSzPts val="1400"/>
              <a:buFont typeface="Roboto"/>
              <a:buAutoNum type="romanUcPeriod"/>
            </a:pPr>
            <a:r>
              <a:rPr lang="en-US">
                <a:solidFill>
                  <a:schemeClr val="dk1"/>
                </a:solidFill>
                <a:latin typeface="Roboto"/>
                <a:ea typeface="Roboto"/>
                <a:cs typeface="Roboto"/>
                <a:sym typeface="Roboto"/>
              </a:rPr>
              <a:t>Are launch sites situated in close proximity to railways, highways, and coastlines?</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AutoNum type="romanUcPeriod"/>
            </a:pPr>
            <a:r>
              <a:rPr lang="en-US">
                <a:solidFill>
                  <a:schemeClr val="dk1"/>
                </a:solidFill>
                <a:latin typeface="Roboto"/>
                <a:ea typeface="Roboto"/>
                <a:cs typeface="Roboto"/>
                <a:sym typeface="Roboto"/>
              </a:rPr>
              <a:t>Do launch sites maintain a specific distance from urban areas?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1" name="Google Shape;221;p28"/>
          <p:cNvSpPr txBox="1"/>
          <p:nvPr>
            <p:ph idx="1" type="body"/>
          </p:nvPr>
        </p:nvSpPr>
        <p:spPr>
          <a:xfrm>
            <a:off x="770000" y="1416750"/>
            <a:ext cx="10606500" cy="4760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700">
                <a:solidFill>
                  <a:schemeClr val="dk1"/>
                </a:solidFill>
                <a:latin typeface="Roboto"/>
                <a:ea typeface="Roboto"/>
                <a:cs typeface="Roboto"/>
                <a:sym typeface="Roboto"/>
              </a:rPr>
              <a:t>We opted for pie charts and scatter graphs to effectively convey different aspects of the data:</a:t>
            </a:r>
            <a:endParaRPr sz="1700">
              <a:solidFill>
                <a:schemeClr val="dk1"/>
              </a:solidFill>
              <a:latin typeface="Roboto"/>
              <a:ea typeface="Roboto"/>
              <a:cs typeface="Roboto"/>
              <a:sym typeface="Roboto"/>
            </a:endParaRPr>
          </a:p>
          <a:p>
            <a:pPr indent="-228600" lvl="0" marL="457200" rtl="0" algn="l">
              <a:lnSpc>
                <a:spcPct val="115000"/>
              </a:lnSpc>
              <a:spcBef>
                <a:spcPts val="1500"/>
              </a:spcBef>
              <a:spcAft>
                <a:spcPts val="0"/>
              </a:spcAft>
              <a:buClr>
                <a:schemeClr val="dk1"/>
              </a:buClr>
              <a:buSzPts val="1700"/>
              <a:buFont typeface="Roboto"/>
              <a:buNone/>
            </a:pPr>
            <a:r>
              <a:rPr lang="en-US" sz="1700">
                <a:solidFill>
                  <a:schemeClr val="dk1"/>
                </a:solidFill>
                <a:latin typeface="Roboto"/>
                <a:ea typeface="Roboto"/>
                <a:cs typeface="Roboto"/>
                <a:sym typeface="Roboto"/>
              </a:rPr>
              <a:t>Pie Charts for Total Launches by Sites:</a:t>
            </a:r>
            <a:endParaRPr sz="1700">
              <a:solidFill>
                <a:schemeClr val="dk1"/>
              </a:solidFill>
              <a:latin typeface="Roboto"/>
              <a:ea typeface="Roboto"/>
              <a:cs typeface="Roboto"/>
              <a:sym typeface="Roboto"/>
            </a:endParaRPr>
          </a:p>
          <a:p>
            <a:pPr indent="-336550" lvl="1" marL="914400" rtl="0" algn="l">
              <a:lnSpc>
                <a:spcPct val="115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Why: Pie charts are excellent for displaying parts of a whole. In this context, they provide a clear visual representation of the distribution of total launches across different sites. The audience can quickly grasp the proportional significance of each launch site in the overall dataset.</a:t>
            </a:r>
            <a:endParaRPr sz="17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700"/>
              <a:buFont typeface="Roboto"/>
              <a:buNone/>
            </a:pPr>
            <a:r>
              <a:rPr lang="en-US" sz="1700">
                <a:solidFill>
                  <a:schemeClr val="dk1"/>
                </a:solidFill>
                <a:latin typeface="Roboto"/>
                <a:ea typeface="Roboto"/>
                <a:cs typeface="Roboto"/>
                <a:sym typeface="Roboto"/>
              </a:rPr>
              <a:t>Scatter Graphs for Relationship between Outcome and Payload Mass:</a:t>
            </a:r>
            <a:endParaRPr sz="1700">
              <a:solidFill>
                <a:schemeClr val="dk1"/>
              </a:solidFill>
              <a:latin typeface="Roboto"/>
              <a:ea typeface="Roboto"/>
              <a:cs typeface="Roboto"/>
              <a:sym typeface="Roboto"/>
            </a:endParaRPr>
          </a:p>
          <a:p>
            <a:pPr indent="-336550" lvl="1" marL="914400" rtl="0" algn="l">
              <a:lnSpc>
                <a:spcPct val="115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Why: Scatter graphs are ideal for visualizing relationships between two numerical variables. By plotting launch outcomes against payload mass for different booster versions, we can discern patterns, trends, or correlations. This type of graph helps in understanding if there is any discernible connection between the payload mass and the success or failure of launches for various booster versions.</a:t>
            </a:r>
            <a:endParaRPr sz="1700">
              <a:solidFill>
                <a:schemeClr val="dk1"/>
              </a:solidFill>
              <a:latin typeface="Roboto"/>
              <a:ea typeface="Roboto"/>
              <a:cs typeface="Roboto"/>
              <a:sym typeface="Roboto"/>
            </a:endParaRPr>
          </a:p>
          <a:p>
            <a:pPr indent="-50800" lvl="0" marL="228600" marR="0" rtl="0" algn="l">
              <a:lnSpc>
                <a:spcPct val="90000"/>
              </a:lnSpc>
              <a:spcBef>
                <a:spcPts val="1000"/>
              </a:spcBef>
              <a:spcAft>
                <a:spcPts val="0"/>
              </a:spcAft>
              <a:buClr>
                <a:schemeClr val="dk1"/>
              </a:buClr>
              <a:buSzPts val="2800"/>
              <a:buFont typeface="Arial"/>
              <a:buNone/>
            </a:pPr>
            <a:r>
              <a:t/>
            </a:r>
            <a:endParaRPr sz="2700">
              <a:solidFill>
                <a:schemeClr val="dk1"/>
              </a:solidFill>
            </a:endParaRPr>
          </a:p>
        </p:txBody>
      </p:sp>
      <p:sp>
        <p:nvSpPr>
          <p:cNvPr id="222" name="Google Shape;222;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
        <p:nvSpPr>
          <p:cNvPr id="223" name="Google Shape;223;p28"/>
          <p:cNvSpPr txBox="1"/>
          <p:nvPr/>
        </p:nvSpPr>
        <p:spPr>
          <a:xfrm>
            <a:off x="1103500" y="5806650"/>
            <a:ext cx="100611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https://github.com/Yasin-Az/IBM-DataScience/blob/main/SpaceX%20Capstone%20Project/Ploty_Dash.py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rPr lang="en-US" sz="1800">
                <a:solidFill>
                  <a:schemeClr val="dk1"/>
                </a:solidFill>
                <a:latin typeface="Roboto"/>
                <a:ea typeface="Roboto"/>
                <a:cs typeface="Roboto"/>
                <a:sym typeface="Roboto"/>
              </a:rPr>
              <a:t>• We used NumPy and Pandas to handle and tweak our data. Then, we split it into parts for training and testing.</a:t>
            </a:r>
            <a:endParaRPr sz="1800">
              <a:solidFill>
                <a:schemeClr val="dk1"/>
              </a:solidFill>
              <a:latin typeface="Roboto"/>
              <a:ea typeface="Roboto"/>
              <a:cs typeface="Roboto"/>
              <a:sym typeface="Roboto"/>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chemeClr val="dk1"/>
                </a:solidFill>
                <a:latin typeface="Roboto"/>
                <a:ea typeface="Roboto"/>
                <a:cs typeface="Roboto"/>
                <a:sym typeface="Roboto"/>
              </a:rPr>
              <a:t>• The dataset was intelligently partitioned into training and testing sets to facilitate robust model evaluation.</a:t>
            </a:r>
            <a:endParaRPr sz="1800">
              <a:solidFill>
                <a:schemeClr val="dk1"/>
              </a:solidFill>
              <a:latin typeface="Roboto"/>
              <a:ea typeface="Roboto"/>
              <a:cs typeface="Roboto"/>
              <a:sym typeface="Roboto"/>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chemeClr val="dk1"/>
                </a:solidFill>
                <a:latin typeface="Roboto"/>
                <a:ea typeface="Roboto"/>
                <a:cs typeface="Roboto"/>
                <a:sym typeface="Roboto"/>
              </a:rPr>
              <a:t>• Employing diverse machine learning models, we meticulously fine-tuned hyperparameters through GridSearchCV.</a:t>
            </a:r>
            <a:endParaRPr sz="1800">
              <a:solidFill>
                <a:schemeClr val="dk1"/>
              </a:solidFill>
              <a:latin typeface="Roboto"/>
              <a:ea typeface="Roboto"/>
              <a:cs typeface="Roboto"/>
              <a:sym typeface="Roboto"/>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chemeClr val="dk1"/>
                </a:solidFill>
                <a:latin typeface="Roboto"/>
                <a:ea typeface="Roboto"/>
                <a:cs typeface="Roboto"/>
                <a:sym typeface="Roboto"/>
              </a:rPr>
              <a:t>• Our model's performance was gauged using accuracy as the primary metric, guiding us in refining the model through feature engineering and algorithm tuning.</a:t>
            </a:r>
            <a:endParaRPr sz="1800">
              <a:solidFill>
                <a:schemeClr val="dk1"/>
              </a:solidFill>
              <a:latin typeface="Roboto"/>
              <a:ea typeface="Roboto"/>
              <a:cs typeface="Roboto"/>
              <a:sym typeface="Roboto"/>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chemeClr val="dk1"/>
                </a:solidFill>
                <a:latin typeface="Roboto"/>
                <a:ea typeface="Roboto"/>
                <a:cs typeface="Roboto"/>
                <a:sym typeface="Roboto"/>
              </a:rPr>
              <a:t>• Ultimately, we identified the most effective classification model through thorough evaluation.</a:t>
            </a:r>
            <a:endParaRPr sz="1800">
              <a:solidFill>
                <a:schemeClr val="dk1"/>
              </a:solidFill>
            </a:endParaRPr>
          </a:p>
        </p:txBody>
      </p:sp>
      <p:sp>
        <p:nvSpPr>
          <p:cNvPr id="230" name="Google Shape;230;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31" name="Google Shape;231;p29"/>
          <p:cNvSpPr txBox="1"/>
          <p:nvPr/>
        </p:nvSpPr>
        <p:spPr>
          <a:xfrm>
            <a:off x="1160000" y="5269100"/>
            <a:ext cx="18060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t>Building a model</a:t>
            </a:r>
            <a:endParaRPr b="1" u="sng"/>
          </a:p>
        </p:txBody>
      </p:sp>
      <p:sp>
        <p:nvSpPr>
          <p:cNvPr id="232" name="Google Shape;232;p29"/>
          <p:cNvSpPr/>
          <p:nvPr/>
        </p:nvSpPr>
        <p:spPr>
          <a:xfrm>
            <a:off x="3050825" y="5424300"/>
            <a:ext cx="1157100" cy="12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9"/>
          <p:cNvSpPr txBox="1"/>
          <p:nvPr/>
        </p:nvSpPr>
        <p:spPr>
          <a:xfrm>
            <a:off x="4292600" y="5269100"/>
            <a:ext cx="24270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t>Evaluating the model</a:t>
            </a:r>
            <a:endParaRPr b="1" u="sng"/>
          </a:p>
        </p:txBody>
      </p:sp>
      <p:sp>
        <p:nvSpPr>
          <p:cNvPr id="234" name="Google Shape;234;p29"/>
          <p:cNvSpPr/>
          <p:nvPr/>
        </p:nvSpPr>
        <p:spPr>
          <a:xfrm>
            <a:off x="6296375" y="5406500"/>
            <a:ext cx="1509900" cy="12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9"/>
          <p:cNvSpPr txBox="1"/>
          <p:nvPr/>
        </p:nvSpPr>
        <p:spPr>
          <a:xfrm>
            <a:off x="7919150" y="5269100"/>
            <a:ext cx="20178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t>Tuning the model</a:t>
            </a:r>
            <a:endParaRPr b="1" u="sng"/>
          </a:p>
        </p:txBody>
      </p:sp>
      <p:sp>
        <p:nvSpPr>
          <p:cNvPr id="236" name="Google Shape;236;p29"/>
          <p:cNvSpPr txBox="1"/>
          <p:nvPr/>
        </p:nvSpPr>
        <p:spPr>
          <a:xfrm>
            <a:off x="1089375" y="6010000"/>
            <a:ext cx="98919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https://github.com/Yasin-Az/IBM-DataScience/blob/main/SpaceX%20Capstone%20Project/SpaceX_Machine_Learning_Prediction.ipynb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43" name="Google Shape;243;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56" name="Google Shape;256;p32"/>
          <p:cNvPicPr preferRelativeResize="0"/>
          <p:nvPr/>
        </p:nvPicPr>
        <p:blipFill>
          <a:blip r:embed="rId4">
            <a:alphaModFix/>
          </a:blip>
          <a:stretch>
            <a:fillRect/>
          </a:stretch>
        </p:blipFill>
        <p:spPr>
          <a:xfrm>
            <a:off x="770000" y="1501425"/>
            <a:ext cx="10687976" cy="2209991"/>
          </a:xfrm>
          <a:prstGeom prst="rect">
            <a:avLst/>
          </a:prstGeom>
          <a:noFill/>
          <a:ln>
            <a:noFill/>
          </a:ln>
        </p:spPr>
      </p:pic>
      <p:sp>
        <p:nvSpPr>
          <p:cNvPr id="257" name="Google Shape;257;p32"/>
          <p:cNvSpPr txBox="1"/>
          <p:nvPr/>
        </p:nvSpPr>
        <p:spPr>
          <a:xfrm>
            <a:off x="778925" y="4196650"/>
            <a:ext cx="10688100" cy="11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Roboto"/>
                <a:ea typeface="Roboto"/>
                <a:cs typeface="Roboto"/>
                <a:sym typeface="Roboto"/>
              </a:rPr>
              <a:t>The higher the number of flights at a launch site, the better the chances of success at that site.</a:t>
            </a:r>
            <a:endParaRPr b="1" sz="2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3" name="Google Shape;263;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64" name="Google Shape;264;p33"/>
          <p:cNvPicPr preferRelativeResize="0"/>
          <p:nvPr/>
        </p:nvPicPr>
        <p:blipFill>
          <a:blip r:embed="rId4">
            <a:alphaModFix/>
          </a:blip>
          <a:stretch>
            <a:fillRect/>
          </a:stretch>
        </p:blipFill>
        <p:spPr>
          <a:xfrm>
            <a:off x="838200" y="1684875"/>
            <a:ext cx="10515601" cy="2166625"/>
          </a:xfrm>
          <a:prstGeom prst="rect">
            <a:avLst/>
          </a:prstGeom>
          <a:noFill/>
          <a:ln>
            <a:noFill/>
          </a:ln>
        </p:spPr>
      </p:pic>
      <p:sp>
        <p:nvSpPr>
          <p:cNvPr id="265" name="Google Shape;265;p33"/>
          <p:cNvSpPr txBox="1"/>
          <p:nvPr/>
        </p:nvSpPr>
        <p:spPr>
          <a:xfrm>
            <a:off x="849500" y="4055525"/>
            <a:ext cx="10710300" cy="15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Roboto"/>
                <a:ea typeface="Roboto"/>
                <a:cs typeface="Roboto"/>
                <a:sym typeface="Roboto"/>
              </a:rPr>
              <a:t>The correlation suggests that, for Launch Site CCAFS SLC 40, a greater payload mass tends to result in a higher success rate for the rocket. However, based on the visualization, it's not entirely clear whether the launch site's success is significantly dependent on the payload mass. Further analysis or additional data might be needed to make a conclusive decision.</a:t>
            </a:r>
            <a:endParaRPr sz="2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1" name="Google Shape;271;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72" name="Google Shape;272;p34"/>
          <p:cNvPicPr preferRelativeResize="0"/>
          <p:nvPr/>
        </p:nvPicPr>
        <p:blipFill>
          <a:blip r:embed="rId4">
            <a:alphaModFix/>
          </a:blip>
          <a:stretch>
            <a:fillRect/>
          </a:stretch>
        </p:blipFill>
        <p:spPr>
          <a:xfrm>
            <a:off x="835375" y="1359900"/>
            <a:ext cx="5971025" cy="4530074"/>
          </a:xfrm>
          <a:prstGeom prst="rect">
            <a:avLst/>
          </a:prstGeom>
          <a:noFill/>
          <a:ln>
            <a:noFill/>
          </a:ln>
        </p:spPr>
      </p:pic>
      <p:sp>
        <p:nvSpPr>
          <p:cNvPr id="273" name="Google Shape;273;p34"/>
          <p:cNvSpPr txBox="1"/>
          <p:nvPr/>
        </p:nvSpPr>
        <p:spPr>
          <a:xfrm>
            <a:off x="7143050" y="1571975"/>
            <a:ext cx="4050000" cy="30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Orbit </a:t>
            </a:r>
            <a:r>
              <a:rPr b="1" lang="en-US" sz="3000" u="sng"/>
              <a:t>GEO,HEO,SSO,ES-L1 </a:t>
            </a:r>
            <a:r>
              <a:rPr lang="en-US" sz="3000"/>
              <a:t>has the best success rate</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9" name="Google Shape;279;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80" name="Google Shape;280;p35"/>
          <p:cNvPicPr preferRelativeResize="0"/>
          <p:nvPr/>
        </p:nvPicPr>
        <p:blipFill>
          <a:blip r:embed="rId4">
            <a:alphaModFix/>
          </a:blip>
          <a:stretch>
            <a:fillRect/>
          </a:stretch>
        </p:blipFill>
        <p:spPr>
          <a:xfrm>
            <a:off x="905925" y="1487300"/>
            <a:ext cx="10515600" cy="2427125"/>
          </a:xfrm>
          <a:prstGeom prst="rect">
            <a:avLst/>
          </a:prstGeom>
          <a:noFill/>
          <a:ln>
            <a:noFill/>
          </a:ln>
        </p:spPr>
      </p:pic>
      <p:sp>
        <p:nvSpPr>
          <p:cNvPr id="281" name="Google Shape;281;p35"/>
          <p:cNvSpPr txBox="1"/>
          <p:nvPr/>
        </p:nvSpPr>
        <p:spPr>
          <a:xfrm>
            <a:off x="891825" y="4224875"/>
            <a:ext cx="10515600" cy="12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Roboto"/>
                <a:ea typeface="Roboto"/>
                <a:cs typeface="Roboto"/>
                <a:sym typeface="Roboto"/>
              </a:rPr>
              <a:t>For rockets going to Low Earth Orbit (LEO), it looks like the more flights they have, the more successful they are. But when they're headed to Geostationary Transfer Orbit (GTO), it seems like the number of flights doesn't really affect how successful they are.</a:t>
            </a:r>
            <a:endParaRPr sz="2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7" name="Google Shape;287;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88" name="Google Shape;288;p36"/>
          <p:cNvPicPr preferRelativeResize="0"/>
          <p:nvPr/>
        </p:nvPicPr>
        <p:blipFill>
          <a:blip r:embed="rId4">
            <a:alphaModFix/>
          </a:blip>
          <a:stretch>
            <a:fillRect/>
          </a:stretch>
        </p:blipFill>
        <p:spPr>
          <a:xfrm>
            <a:off x="770000" y="1444975"/>
            <a:ext cx="10687976" cy="2250100"/>
          </a:xfrm>
          <a:prstGeom prst="rect">
            <a:avLst/>
          </a:prstGeom>
          <a:noFill/>
          <a:ln>
            <a:noFill/>
          </a:ln>
        </p:spPr>
      </p:pic>
      <p:sp>
        <p:nvSpPr>
          <p:cNvPr id="289" name="Google Shape;289;p36"/>
          <p:cNvSpPr txBox="1"/>
          <p:nvPr/>
        </p:nvSpPr>
        <p:spPr>
          <a:xfrm>
            <a:off x="778925" y="3914425"/>
            <a:ext cx="10679100" cy="19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Roboto"/>
                <a:ea typeface="Roboto"/>
                <a:cs typeface="Roboto"/>
                <a:sym typeface="Roboto"/>
              </a:rPr>
              <a:t>You might notice that heavy payloads tend to have a bad effect on rockets going to (GTO), but they're usually a good thing for rockets heading to (GEO) and Polar (LEO), like (ISS).</a:t>
            </a:r>
            <a:endParaRPr sz="2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5" name="Google Shape;295;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96" name="Google Shape;296;p37"/>
          <p:cNvPicPr preferRelativeResize="0"/>
          <p:nvPr/>
        </p:nvPicPr>
        <p:blipFill>
          <a:blip r:embed="rId4">
            <a:alphaModFix/>
          </a:blip>
          <a:stretch>
            <a:fillRect/>
          </a:stretch>
        </p:blipFill>
        <p:spPr>
          <a:xfrm>
            <a:off x="872075" y="1321800"/>
            <a:ext cx="4972750" cy="3743531"/>
          </a:xfrm>
          <a:prstGeom prst="rect">
            <a:avLst/>
          </a:prstGeom>
          <a:noFill/>
          <a:ln>
            <a:noFill/>
          </a:ln>
        </p:spPr>
      </p:pic>
      <p:sp>
        <p:nvSpPr>
          <p:cNvPr id="297" name="Google Shape;297;p37"/>
          <p:cNvSpPr txBox="1"/>
          <p:nvPr/>
        </p:nvSpPr>
        <p:spPr>
          <a:xfrm>
            <a:off x="6296375" y="2150525"/>
            <a:ext cx="5051700" cy="16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success rate has kept increasing since 2013 till 2020</a:t>
            </a:r>
            <a:endParaRPr b="1"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3" name="Google Shape;303;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304" name="Google Shape;304;p38"/>
          <p:cNvPicPr preferRelativeResize="0"/>
          <p:nvPr/>
        </p:nvPicPr>
        <p:blipFill>
          <a:blip r:embed="rId4">
            <a:alphaModFix/>
          </a:blip>
          <a:stretch>
            <a:fillRect/>
          </a:stretch>
        </p:blipFill>
        <p:spPr>
          <a:xfrm>
            <a:off x="7423289" y="1861950"/>
            <a:ext cx="3594211" cy="3335163"/>
          </a:xfrm>
          <a:prstGeom prst="rect">
            <a:avLst/>
          </a:prstGeom>
          <a:noFill/>
          <a:ln>
            <a:noFill/>
          </a:ln>
        </p:spPr>
      </p:pic>
      <p:sp>
        <p:nvSpPr>
          <p:cNvPr id="305" name="Google Shape;305;p38"/>
          <p:cNvSpPr txBox="1"/>
          <p:nvPr/>
        </p:nvSpPr>
        <p:spPr>
          <a:xfrm>
            <a:off x="8902950" y="1430875"/>
            <a:ext cx="21147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Launch</a:t>
            </a:r>
            <a:r>
              <a:rPr b="1" lang="en-US"/>
              <a:t> Sites Names : </a:t>
            </a:r>
            <a:endParaRPr b="1"/>
          </a:p>
        </p:txBody>
      </p:sp>
      <p:sp>
        <p:nvSpPr>
          <p:cNvPr id="306" name="Google Shape;306;p38"/>
          <p:cNvSpPr txBox="1"/>
          <p:nvPr/>
        </p:nvSpPr>
        <p:spPr>
          <a:xfrm>
            <a:off x="863600" y="1543750"/>
            <a:ext cx="17358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Code we used : </a:t>
            </a:r>
            <a:endParaRPr b="1"/>
          </a:p>
        </p:txBody>
      </p:sp>
      <p:sp>
        <p:nvSpPr>
          <p:cNvPr id="307" name="Google Shape;307;p38"/>
          <p:cNvSpPr txBox="1"/>
          <p:nvPr/>
        </p:nvSpPr>
        <p:spPr>
          <a:xfrm>
            <a:off x="990600" y="2108200"/>
            <a:ext cx="7577700" cy="5490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Clr>
                <a:schemeClr val="dk1"/>
              </a:buClr>
              <a:buSzPts val="1100"/>
              <a:buFont typeface="Arial"/>
              <a:buNone/>
            </a:pPr>
            <a:r>
              <a:rPr b="1" lang="en-US">
                <a:solidFill>
                  <a:srgbClr val="212121"/>
                </a:solidFill>
              </a:rPr>
              <a:t>%sql</a:t>
            </a:r>
            <a:r>
              <a:rPr lang="en-US">
                <a:solidFill>
                  <a:srgbClr val="212121"/>
                </a:solidFill>
              </a:rPr>
              <a:t> SELECT </a:t>
            </a:r>
            <a:r>
              <a:rPr lang="en-US">
                <a:solidFill>
                  <a:srgbClr val="FF0000"/>
                </a:solidFill>
              </a:rPr>
              <a:t>DISTINCT </a:t>
            </a:r>
            <a:r>
              <a:rPr lang="en-US">
                <a:solidFill>
                  <a:srgbClr val="212121"/>
                </a:solidFill>
              </a:rPr>
              <a:t>LAUNCH_SITE FROM SPACEXTBL ORDER BY 1;</a:t>
            </a:r>
            <a:endParaRPr>
              <a:solidFill>
                <a:srgbClr val="212121"/>
              </a:solidFill>
            </a:endParaRPr>
          </a:p>
          <a:p>
            <a:pPr indent="0" lvl="0" marL="0" rtl="0" algn="l">
              <a:spcBef>
                <a:spcPts val="0"/>
              </a:spcBef>
              <a:spcAft>
                <a:spcPts val="0"/>
              </a:spcAft>
              <a:buNone/>
            </a:pPr>
            <a:r>
              <a:t/>
            </a:r>
            <a:endParaRPr/>
          </a:p>
        </p:txBody>
      </p:sp>
      <p:sp>
        <p:nvSpPr>
          <p:cNvPr id="308" name="Google Shape;308;p38"/>
          <p:cNvSpPr txBox="1"/>
          <p:nvPr/>
        </p:nvSpPr>
        <p:spPr>
          <a:xfrm>
            <a:off x="990600" y="3124200"/>
            <a:ext cx="3132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txBox="1"/>
          <p:nvPr/>
        </p:nvSpPr>
        <p:spPr>
          <a:xfrm>
            <a:off x="863600" y="3677700"/>
            <a:ext cx="55317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We used </a:t>
            </a:r>
            <a:r>
              <a:rPr lang="en-US" sz="1800">
                <a:solidFill>
                  <a:srgbClr val="FF0000"/>
                </a:solidFill>
                <a:latin typeface="Roboto"/>
                <a:ea typeface="Roboto"/>
                <a:cs typeface="Roboto"/>
                <a:sym typeface="Roboto"/>
              </a:rPr>
              <a:t>DISTINCT </a:t>
            </a:r>
            <a:r>
              <a:rPr lang="en-US" sz="1800">
                <a:solidFill>
                  <a:schemeClr val="dk1"/>
                </a:solidFill>
                <a:latin typeface="Roboto"/>
                <a:ea typeface="Roboto"/>
                <a:cs typeface="Roboto"/>
                <a:sym typeface="Roboto"/>
              </a:rPr>
              <a:t>to display only unique launch sites</a:t>
            </a:r>
            <a:endParaRPr sz="1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316" name="Google Shape;316;p39"/>
          <p:cNvPicPr preferRelativeResize="0"/>
          <p:nvPr/>
        </p:nvPicPr>
        <p:blipFill>
          <a:blip r:embed="rId4">
            <a:alphaModFix/>
          </a:blip>
          <a:stretch>
            <a:fillRect/>
          </a:stretch>
        </p:blipFill>
        <p:spPr>
          <a:xfrm>
            <a:off x="849500" y="1392500"/>
            <a:ext cx="6538025" cy="3086374"/>
          </a:xfrm>
          <a:prstGeom prst="rect">
            <a:avLst/>
          </a:prstGeom>
          <a:noFill/>
          <a:ln>
            <a:noFill/>
          </a:ln>
        </p:spPr>
      </p:pic>
      <p:sp>
        <p:nvSpPr>
          <p:cNvPr id="317" name="Google Shape;317;p39"/>
          <p:cNvSpPr txBox="1"/>
          <p:nvPr/>
        </p:nvSpPr>
        <p:spPr>
          <a:xfrm>
            <a:off x="7509925" y="1430875"/>
            <a:ext cx="3948000" cy="29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Including the phrase "</a:t>
            </a:r>
            <a:r>
              <a:rPr lang="en-US" sz="1800">
                <a:solidFill>
                  <a:srgbClr val="FF0000"/>
                </a:solidFill>
                <a:latin typeface="Roboto"/>
                <a:ea typeface="Roboto"/>
                <a:cs typeface="Roboto"/>
                <a:sym typeface="Roboto"/>
              </a:rPr>
              <a:t>LIMIT 5</a:t>
            </a:r>
            <a:r>
              <a:rPr lang="en-US" sz="1800">
                <a:solidFill>
                  <a:schemeClr val="dk1"/>
                </a:solidFill>
                <a:latin typeface="Roboto"/>
                <a:ea typeface="Roboto"/>
                <a:cs typeface="Roboto"/>
                <a:sym typeface="Roboto"/>
              </a:rPr>
              <a:t>" in the query ensures that only 5 records will be displayed. The LIKE keyword with the wildcard '</a:t>
            </a:r>
            <a:r>
              <a:rPr lang="en-US" sz="1800">
                <a:solidFill>
                  <a:srgbClr val="FF0000"/>
                </a:solidFill>
              </a:rPr>
              <a:t>CCA</a:t>
            </a:r>
            <a:r>
              <a:rPr lang="en-US" sz="1800">
                <a:solidFill>
                  <a:srgbClr val="FF0000"/>
                </a:solidFill>
                <a:latin typeface="Roboto"/>
                <a:ea typeface="Roboto"/>
                <a:cs typeface="Roboto"/>
                <a:sym typeface="Roboto"/>
              </a:rPr>
              <a:t>%</a:t>
            </a:r>
            <a:r>
              <a:rPr lang="en-US" sz="1800">
                <a:solidFill>
                  <a:schemeClr val="dk1"/>
                </a:solidFill>
                <a:latin typeface="Roboto"/>
                <a:ea typeface="Roboto"/>
                <a:cs typeface="Roboto"/>
                <a:sym typeface="Roboto"/>
              </a:rPr>
              <a:t>' indicates that the Launch_Site name must start with CCA.</a:t>
            </a:r>
            <a:endParaRPr sz="1800">
              <a:solidFill>
                <a:schemeClr val="dk1"/>
              </a:solidFill>
            </a:endParaRPr>
          </a:p>
        </p:txBody>
      </p:sp>
      <p:sp>
        <p:nvSpPr>
          <p:cNvPr id="318" name="Google Shape;318;p39"/>
          <p:cNvSpPr txBox="1"/>
          <p:nvPr/>
        </p:nvSpPr>
        <p:spPr>
          <a:xfrm>
            <a:off x="877700" y="4704650"/>
            <a:ext cx="105804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Code :</a:t>
            </a:r>
            <a:endParaRPr b="1"/>
          </a:p>
          <a:p>
            <a:pPr indent="0" lvl="0" marL="0" rtl="0" algn="l">
              <a:spcBef>
                <a:spcPts val="0"/>
              </a:spcBef>
              <a:spcAft>
                <a:spcPts val="0"/>
              </a:spcAft>
              <a:buNone/>
            </a:pPr>
            <a:r>
              <a:t/>
            </a:r>
            <a:endParaRPr/>
          </a:p>
          <a:p>
            <a:pPr indent="0" lvl="0" marL="0" rtl="0" algn="l">
              <a:lnSpc>
                <a:spcPct val="110795"/>
              </a:lnSpc>
              <a:spcBef>
                <a:spcPts val="0"/>
              </a:spcBef>
              <a:spcAft>
                <a:spcPts val="0"/>
              </a:spcAft>
              <a:buClr>
                <a:schemeClr val="dk1"/>
              </a:buClr>
              <a:buSzPts val="1100"/>
              <a:buFont typeface="Arial"/>
              <a:buNone/>
            </a:pPr>
            <a:r>
              <a:rPr b="1" lang="en-US">
                <a:solidFill>
                  <a:srgbClr val="212121"/>
                </a:solidFill>
              </a:rPr>
              <a:t>%sql</a:t>
            </a:r>
            <a:r>
              <a:rPr lang="en-US">
                <a:solidFill>
                  <a:srgbClr val="212121"/>
                </a:solidFill>
              </a:rPr>
              <a:t> SELECT * FROM SPACEXTBL WHERE LAUNCH_SITE LIKE </a:t>
            </a:r>
            <a:r>
              <a:rPr lang="en-US">
                <a:solidFill>
                  <a:srgbClr val="FF0000"/>
                </a:solidFill>
              </a:rPr>
              <a:t>'CCA%' LIMIT 5;</a:t>
            </a:r>
            <a:endParaRPr>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25" name="Google Shape;325;p40"/>
          <p:cNvPicPr preferRelativeResize="0"/>
          <p:nvPr/>
        </p:nvPicPr>
        <p:blipFill>
          <a:blip r:embed="rId4">
            <a:alphaModFix/>
          </a:blip>
          <a:stretch>
            <a:fillRect/>
          </a:stretch>
        </p:blipFill>
        <p:spPr>
          <a:xfrm>
            <a:off x="3070800" y="3375251"/>
            <a:ext cx="5999500" cy="1597500"/>
          </a:xfrm>
          <a:prstGeom prst="rect">
            <a:avLst/>
          </a:prstGeom>
          <a:noFill/>
          <a:ln>
            <a:noFill/>
          </a:ln>
        </p:spPr>
      </p:pic>
      <p:sp>
        <p:nvSpPr>
          <p:cNvPr id="326" name="Google Shape;326;p40"/>
          <p:cNvSpPr txBox="1"/>
          <p:nvPr/>
        </p:nvSpPr>
        <p:spPr>
          <a:xfrm>
            <a:off x="892050" y="1465875"/>
            <a:ext cx="10456200" cy="15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sz="2400">
                <a:solidFill>
                  <a:schemeClr val="dk1"/>
                </a:solidFill>
                <a:latin typeface="Roboto"/>
                <a:ea typeface="Roboto"/>
                <a:cs typeface="Roboto"/>
                <a:sym typeface="Roboto"/>
              </a:rPr>
              <a:t>We determined that the total payload carried by NASA boosters is 45596 using the following query : </a:t>
            </a:r>
            <a:endParaRPr sz="24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0795"/>
              </a:lnSpc>
              <a:spcBef>
                <a:spcPts val="0"/>
              </a:spcBef>
              <a:spcAft>
                <a:spcPts val="0"/>
              </a:spcAft>
              <a:buClr>
                <a:schemeClr val="dk1"/>
              </a:buClr>
              <a:buSzPts val="1100"/>
              <a:buFont typeface="Arial"/>
              <a:buNone/>
            </a:pPr>
            <a:r>
              <a:rPr b="1" lang="en-US">
                <a:solidFill>
                  <a:schemeClr val="dk1"/>
                </a:solidFill>
              </a:rPr>
              <a:t>%sql</a:t>
            </a:r>
            <a:r>
              <a:rPr lang="en-US">
                <a:solidFill>
                  <a:schemeClr val="dk1"/>
                </a:solidFill>
              </a:rPr>
              <a:t> SELECT SUM (PAYLOAD_MASS__KG_) FROM SPACEXTBL WHERE CUSTOMER='NASA (CRS)'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333" name="Google Shape;333;p41"/>
          <p:cNvPicPr preferRelativeResize="0"/>
          <p:nvPr/>
        </p:nvPicPr>
        <p:blipFill>
          <a:blip r:embed="rId4">
            <a:alphaModFix/>
          </a:blip>
          <a:stretch>
            <a:fillRect/>
          </a:stretch>
        </p:blipFill>
        <p:spPr>
          <a:xfrm>
            <a:off x="829725" y="1649325"/>
            <a:ext cx="3848550" cy="1503100"/>
          </a:xfrm>
          <a:prstGeom prst="rect">
            <a:avLst/>
          </a:prstGeom>
          <a:noFill/>
          <a:ln>
            <a:noFill/>
          </a:ln>
        </p:spPr>
      </p:pic>
      <p:sp>
        <p:nvSpPr>
          <p:cNvPr id="334" name="Google Shape;334;p41"/>
          <p:cNvSpPr txBox="1"/>
          <p:nvPr/>
        </p:nvSpPr>
        <p:spPr>
          <a:xfrm>
            <a:off x="4758275" y="1698975"/>
            <a:ext cx="6527400" cy="11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latin typeface="Roboto"/>
                <a:ea typeface="Roboto"/>
                <a:cs typeface="Roboto"/>
                <a:sym typeface="Roboto"/>
              </a:rPr>
              <a:t>By employing the AVG function, we computed the average payload mass in the column PAYLOAD_MASS_KG_. The </a:t>
            </a:r>
            <a:r>
              <a:rPr lang="en-US">
                <a:solidFill>
                  <a:srgbClr val="FF0000"/>
                </a:solidFill>
                <a:latin typeface="Roboto"/>
                <a:ea typeface="Roboto"/>
                <a:cs typeface="Roboto"/>
                <a:sym typeface="Roboto"/>
              </a:rPr>
              <a:t>WHERE </a:t>
            </a:r>
            <a:r>
              <a:rPr lang="en-US">
                <a:solidFill>
                  <a:schemeClr val="dk1"/>
                </a:solidFill>
                <a:latin typeface="Roboto"/>
                <a:ea typeface="Roboto"/>
                <a:cs typeface="Roboto"/>
                <a:sym typeface="Roboto"/>
              </a:rPr>
              <a:t>clause was used to narrow down the dataset, ensuring that the calculations specifically pertained to the Booster_version F9 v1.1.</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sp>
        <p:nvSpPr>
          <p:cNvPr id="335" name="Google Shape;335;p41"/>
          <p:cNvSpPr txBox="1"/>
          <p:nvPr/>
        </p:nvSpPr>
        <p:spPr>
          <a:xfrm>
            <a:off x="976500" y="3970875"/>
            <a:ext cx="10481400" cy="7812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Clr>
                <a:schemeClr val="dk1"/>
              </a:buClr>
              <a:buSzPts val="1100"/>
              <a:buFont typeface="Arial"/>
              <a:buNone/>
            </a:pPr>
            <a:r>
              <a:rPr b="1" lang="en-US">
                <a:solidFill>
                  <a:srgbClr val="212121"/>
                </a:solidFill>
              </a:rPr>
              <a:t>%sql</a:t>
            </a:r>
            <a:r>
              <a:rPr lang="en-US">
                <a:solidFill>
                  <a:srgbClr val="212121"/>
                </a:solidFill>
              </a:rPr>
              <a:t> SELECT AVG(PAYLOAD_MASS__KG_) FROM SPACEXTBL </a:t>
            </a:r>
            <a:r>
              <a:rPr lang="en-US">
                <a:solidFill>
                  <a:srgbClr val="FF0000"/>
                </a:solidFill>
              </a:rPr>
              <a:t>WHERE </a:t>
            </a:r>
            <a:r>
              <a:rPr lang="en-US">
                <a:solidFill>
                  <a:srgbClr val="212121"/>
                </a:solidFill>
              </a:rPr>
              <a:t>booster_version LIKE 'F9 v1.1%'</a:t>
            </a:r>
            <a:endParaRPr>
              <a:solidFill>
                <a:srgbClr val="212121"/>
              </a:solidFill>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42" name="Google Shape;342;p42"/>
          <p:cNvPicPr preferRelativeResize="0"/>
          <p:nvPr/>
        </p:nvPicPr>
        <p:blipFill rotWithShape="1">
          <a:blip r:embed="rId4">
            <a:alphaModFix/>
          </a:blip>
          <a:srcRect b="-82130" l="-199680" r="199680" t="82130"/>
          <a:stretch/>
        </p:blipFill>
        <p:spPr>
          <a:xfrm>
            <a:off x="1111950" y="4683199"/>
            <a:ext cx="1971675" cy="876300"/>
          </a:xfrm>
          <a:prstGeom prst="rect">
            <a:avLst/>
          </a:prstGeom>
          <a:noFill/>
          <a:ln>
            <a:noFill/>
          </a:ln>
        </p:spPr>
      </p:pic>
      <p:sp>
        <p:nvSpPr>
          <p:cNvPr id="343" name="Google Shape;343;p42"/>
          <p:cNvSpPr txBox="1"/>
          <p:nvPr/>
        </p:nvSpPr>
        <p:spPr>
          <a:xfrm>
            <a:off x="877700" y="1571975"/>
            <a:ext cx="10407900" cy="7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This SQL code retrieves the earliest date (</a:t>
            </a:r>
            <a:r>
              <a:rPr lang="en-US" sz="1800">
                <a:solidFill>
                  <a:srgbClr val="FF0000"/>
                </a:solidFill>
                <a:latin typeface="Roboto"/>
                <a:ea typeface="Roboto"/>
                <a:cs typeface="Roboto"/>
                <a:sym typeface="Roboto"/>
              </a:rPr>
              <a:t>MIN(DATE)</a:t>
            </a:r>
            <a:r>
              <a:rPr lang="en-US" sz="1800">
                <a:solidFill>
                  <a:schemeClr val="dk1"/>
                </a:solidFill>
                <a:latin typeface="Roboto"/>
                <a:ea typeface="Roboto"/>
                <a:cs typeface="Roboto"/>
                <a:sym typeface="Roboto"/>
              </a:rPr>
              <a:t>) from the SPACEXTBL table </a:t>
            </a:r>
            <a:r>
              <a:rPr lang="en-US" sz="1800">
                <a:solidFill>
                  <a:srgbClr val="FF0000"/>
                </a:solidFill>
                <a:latin typeface="Roboto"/>
                <a:ea typeface="Roboto"/>
                <a:cs typeface="Roboto"/>
                <a:sym typeface="Roboto"/>
              </a:rPr>
              <a:t>WHERE </a:t>
            </a:r>
            <a:r>
              <a:rPr lang="en-US" sz="1800">
                <a:solidFill>
                  <a:schemeClr val="dk1"/>
                </a:solidFill>
                <a:latin typeface="Roboto"/>
                <a:ea typeface="Roboto"/>
                <a:cs typeface="Roboto"/>
                <a:sym typeface="Roboto"/>
              </a:rPr>
              <a:t>the mission_outcome is marked as 'Success'. It essentially identifies the earliest date associated with successful missions in the dataset.</a:t>
            </a:r>
            <a:endParaRPr sz="1800">
              <a:solidFill>
                <a:schemeClr val="dk1"/>
              </a:solidFill>
            </a:endParaRPr>
          </a:p>
        </p:txBody>
      </p:sp>
      <p:sp>
        <p:nvSpPr>
          <p:cNvPr id="344" name="Google Shape;344;p42"/>
          <p:cNvSpPr txBox="1"/>
          <p:nvPr/>
        </p:nvSpPr>
        <p:spPr>
          <a:xfrm>
            <a:off x="1018825" y="2954875"/>
            <a:ext cx="10266900" cy="7056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Clr>
                <a:schemeClr val="dk1"/>
              </a:buClr>
              <a:buSzPts val="1100"/>
              <a:buFont typeface="Arial"/>
              <a:buNone/>
            </a:pPr>
            <a:r>
              <a:rPr b="1" lang="en-US">
                <a:solidFill>
                  <a:srgbClr val="212121"/>
                </a:solidFill>
              </a:rPr>
              <a:t>%sql</a:t>
            </a:r>
            <a:r>
              <a:rPr lang="en-US">
                <a:solidFill>
                  <a:srgbClr val="212121"/>
                </a:solidFill>
              </a:rPr>
              <a:t> SELECT </a:t>
            </a:r>
            <a:r>
              <a:rPr lang="en-US">
                <a:solidFill>
                  <a:srgbClr val="FF0000"/>
                </a:solidFill>
              </a:rPr>
              <a:t>MIN(DATE)</a:t>
            </a:r>
            <a:r>
              <a:rPr lang="en-US">
                <a:solidFill>
                  <a:srgbClr val="212121"/>
                </a:solidFill>
              </a:rPr>
              <a:t> AS DATE FROM SPACEXTBL </a:t>
            </a:r>
            <a:r>
              <a:rPr lang="en-US">
                <a:solidFill>
                  <a:srgbClr val="FF0000"/>
                </a:solidFill>
              </a:rPr>
              <a:t>WHERE </a:t>
            </a:r>
            <a:r>
              <a:rPr lang="en-US">
                <a:solidFill>
                  <a:srgbClr val="212121"/>
                </a:solidFill>
              </a:rPr>
              <a:t>mission_outcome LIKE 'Success'</a:t>
            </a:r>
            <a:endParaRPr>
              <a:solidFill>
                <a:srgbClr val="212121"/>
              </a:solidFill>
            </a:endParaRPr>
          </a:p>
          <a:p>
            <a:pPr indent="0" lvl="0" marL="0" rtl="0" algn="l">
              <a:spcBef>
                <a:spcPts val="0"/>
              </a:spcBef>
              <a:spcAft>
                <a:spcPts val="0"/>
              </a:spcAft>
              <a:buNone/>
            </a:pPr>
            <a:r>
              <a:t/>
            </a:r>
            <a:endParaRPr/>
          </a:p>
        </p:txBody>
      </p:sp>
      <p:pic>
        <p:nvPicPr>
          <p:cNvPr id="345" name="Google Shape;345;p42"/>
          <p:cNvPicPr preferRelativeResize="0"/>
          <p:nvPr/>
        </p:nvPicPr>
        <p:blipFill>
          <a:blip r:embed="rId4">
            <a:alphaModFix/>
          </a:blip>
          <a:stretch>
            <a:fillRect/>
          </a:stretch>
        </p:blipFill>
        <p:spPr>
          <a:xfrm>
            <a:off x="4123275" y="3660475"/>
            <a:ext cx="4591500" cy="21605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1" name="Google Shape;351;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52" name="Google Shape;352;p43"/>
          <p:cNvPicPr preferRelativeResize="0"/>
          <p:nvPr/>
        </p:nvPicPr>
        <p:blipFill>
          <a:blip r:embed="rId4">
            <a:alphaModFix/>
          </a:blip>
          <a:stretch>
            <a:fillRect/>
          </a:stretch>
        </p:blipFill>
        <p:spPr>
          <a:xfrm>
            <a:off x="770000" y="1296550"/>
            <a:ext cx="1845175" cy="5341324"/>
          </a:xfrm>
          <a:prstGeom prst="rect">
            <a:avLst/>
          </a:prstGeom>
          <a:noFill/>
          <a:ln>
            <a:noFill/>
          </a:ln>
        </p:spPr>
      </p:pic>
      <p:sp>
        <p:nvSpPr>
          <p:cNvPr id="353" name="Google Shape;353;p43"/>
          <p:cNvSpPr txBox="1"/>
          <p:nvPr/>
        </p:nvSpPr>
        <p:spPr>
          <a:xfrm>
            <a:off x="2810925" y="1459100"/>
            <a:ext cx="8474700" cy="16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This SQL code extracts the BOOSTER_VERSION from the SPACEXTBL table where the PAYLOAD_MASS__KG_ falls within the range of 4000 and 6000. It retrieves information about booster versions associated with payloads within that specific weight range.</a:t>
            </a:r>
            <a:endParaRPr sz="1800">
              <a:solidFill>
                <a:schemeClr val="dk1"/>
              </a:solidFill>
            </a:endParaRPr>
          </a:p>
        </p:txBody>
      </p:sp>
      <p:sp>
        <p:nvSpPr>
          <p:cNvPr id="354" name="Google Shape;354;p43"/>
          <p:cNvSpPr txBox="1"/>
          <p:nvPr/>
        </p:nvSpPr>
        <p:spPr>
          <a:xfrm>
            <a:off x="2966150" y="3124200"/>
            <a:ext cx="8474700" cy="7479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Clr>
                <a:schemeClr val="dk1"/>
              </a:buClr>
              <a:buSzPts val="1100"/>
              <a:buFont typeface="Arial"/>
              <a:buNone/>
            </a:pPr>
            <a:r>
              <a:rPr b="1" lang="en-US" sz="1200">
                <a:solidFill>
                  <a:srgbClr val="212121"/>
                </a:solidFill>
              </a:rPr>
              <a:t>%sql</a:t>
            </a:r>
            <a:r>
              <a:rPr lang="en-US" sz="1200">
                <a:solidFill>
                  <a:srgbClr val="212121"/>
                </a:solidFill>
              </a:rPr>
              <a:t> SELECT BOOSTER_VERSION FROM SPACEXTBL </a:t>
            </a:r>
            <a:r>
              <a:rPr lang="en-US" sz="1200">
                <a:solidFill>
                  <a:srgbClr val="FF0000"/>
                </a:solidFill>
              </a:rPr>
              <a:t>WHERE </a:t>
            </a:r>
            <a:r>
              <a:rPr lang="en-US" sz="1200">
                <a:solidFill>
                  <a:srgbClr val="212121"/>
                </a:solidFill>
              </a:rPr>
              <a:t>PAYLOAD_MASS__KG_ </a:t>
            </a:r>
            <a:r>
              <a:rPr lang="en-US" sz="1200">
                <a:solidFill>
                  <a:srgbClr val="FF0000"/>
                </a:solidFill>
              </a:rPr>
              <a:t>BETWEEN </a:t>
            </a:r>
            <a:r>
              <a:rPr lang="en-US" sz="1200">
                <a:solidFill>
                  <a:srgbClr val="212121"/>
                </a:solidFill>
              </a:rPr>
              <a:t>4000 AND 6000</a:t>
            </a:r>
            <a:endParaRPr sz="1200">
              <a:solidFill>
                <a:srgbClr val="212121"/>
              </a:solidFill>
            </a:endParaRPr>
          </a:p>
          <a:p>
            <a:pPr indent="0" lvl="0" marL="0" rtl="0" algn="l">
              <a:spcBef>
                <a:spcPts val="0"/>
              </a:spcBef>
              <a:spcAft>
                <a:spcPts val="0"/>
              </a:spcAft>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958900" y="1515525"/>
            <a:ext cx="10326600" cy="4509900"/>
          </a:xfrm>
          <a:prstGeom prst="rect">
            <a:avLst/>
          </a:prstGeom>
          <a:noFill/>
          <a:ln>
            <a:noFill/>
          </a:ln>
        </p:spPr>
        <p:txBody>
          <a:bodyPr anchorCtr="0" anchor="t" bIns="45700" lIns="91425" spcFirstLastPara="1" rIns="91425" wrap="square" tIns="45700">
            <a:normAutofit/>
          </a:bodyPr>
          <a:lstStyle/>
          <a:p>
            <a:pPr indent="-234950" lvl="0" marL="228600" marR="0" rtl="0" algn="l">
              <a:lnSpc>
                <a:spcPct val="90000"/>
              </a:lnSpc>
              <a:spcBef>
                <a:spcPts val="0"/>
              </a:spcBef>
              <a:spcAft>
                <a:spcPts val="0"/>
              </a:spcAft>
              <a:buClr>
                <a:srgbClr val="292929"/>
              </a:buClr>
              <a:buSzPts val="2300"/>
              <a:buAutoNum type="arabicPeriod"/>
            </a:pPr>
            <a:r>
              <a:rPr b="1" lang="en-US" sz="2300">
                <a:solidFill>
                  <a:srgbClr val="292929"/>
                </a:solidFill>
              </a:rPr>
              <a:t>Summary of methodologies</a:t>
            </a:r>
            <a:endParaRPr b="1" sz="23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Data Collection with API</a:t>
            </a:r>
            <a:endParaRPr sz="21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Data Collection with Web Scraping</a:t>
            </a:r>
            <a:endParaRPr sz="21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Data Wrangling </a:t>
            </a:r>
            <a:endParaRPr sz="21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EDA with SQL</a:t>
            </a:r>
            <a:endParaRPr sz="21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EDA with Data Visualization</a:t>
            </a:r>
            <a:endParaRPr sz="21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Interactive Visual Analytics with Folium</a:t>
            </a:r>
            <a:endParaRPr sz="21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Interactive Dashboard with Ploty Dash</a:t>
            </a:r>
            <a:endParaRPr sz="21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Machine Learning Prediction</a:t>
            </a:r>
            <a:endParaRPr sz="2100">
              <a:solidFill>
                <a:srgbClr val="292929"/>
              </a:solidFill>
            </a:endParaRPr>
          </a:p>
          <a:p>
            <a:pPr indent="-234950" lvl="0" marL="228600" marR="0" rtl="0" algn="l">
              <a:lnSpc>
                <a:spcPct val="90000"/>
              </a:lnSpc>
              <a:spcBef>
                <a:spcPts val="1400"/>
              </a:spcBef>
              <a:spcAft>
                <a:spcPts val="0"/>
              </a:spcAft>
              <a:buClr>
                <a:srgbClr val="292929"/>
              </a:buClr>
              <a:buSzPts val="2300"/>
              <a:buAutoNum type="arabicPeriod"/>
            </a:pPr>
            <a:r>
              <a:rPr b="1" lang="en-US" sz="2300">
                <a:solidFill>
                  <a:srgbClr val="292929"/>
                </a:solidFill>
              </a:rPr>
              <a:t>Summary of all results</a:t>
            </a:r>
            <a:endParaRPr b="1" sz="23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EDA results</a:t>
            </a:r>
            <a:endParaRPr sz="21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Interactive Analytics results</a:t>
            </a:r>
            <a:endParaRPr sz="21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Predictive Analytics results</a:t>
            </a:r>
            <a:endParaRPr sz="210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61" name="Google Shape;361;p44"/>
          <p:cNvPicPr preferRelativeResize="0"/>
          <p:nvPr/>
        </p:nvPicPr>
        <p:blipFill>
          <a:blip r:embed="rId4">
            <a:alphaModFix/>
          </a:blip>
          <a:stretch>
            <a:fillRect/>
          </a:stretch>
        </p:blipFill>
        <p:spPr>
          <a:xfrm>
            <a:off x="770000" y="1635199"/>
            <a:ext cx="3971925" cy="2028825"/>
          </a:xfrm>
          <a:prstGeom prst="rect">
            <a:avLst/>
          </a:prstGeom>
          <a:noFill/>
          <a:ln>
            <a:noFill/>
          </a:ln>
        </p:spPr>
      </p:pic>
      <p:sp>
        <p:nvSpPr>
          <p:cNvPr id="362" name="Google Shape;362;p44"/>
          <p:cNvSpPr txBox="1"/>
          <p:nvPr/>
        </p:nvSpPr>
        <p:spPr>
          <a:xfrm>
            <a:off x="4998150" y="1656650"/>
            <a:ext cx="6364200" cy="19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Roboto"/>
                <a:ea typeface="Roboto"/>
                <a:cs typeface="Roboto"/>
                <a:sym typeface="Roboto"/>
              </a:rPr>
              <a:t>This SQL code counts and displays the occurrences of mission outcomes (success or failure) from the SPACEXTBL table, presenting a summary ordered alphabetically by outcome.</a:t>
            </a:r>
            <a:endParaRPr sz="2400">
              <a:solidFill>
                <a:schemeClr val="dk1"/>
              </a:solidFill>
            </a:endParaRPr>
          </a:p>
        </p:txBody>
      </p:sp>
      <p:sp>
        <p:nvSpPr>
          <p:cNvPr id="363" name="Google Shape;363;p44"/>
          <p:cNvSpPr txBox="1"/>
          <p:nvPr/>
        </p:nvSpPr>
        <p:spPr>
          <a:xfrm>
            <a:off x="793050" y="4486450"/>
            <a:ext cx="10665000" cy="7356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Clr>
                <a:schemeClr val="dk1"/>
              </a:buClr>
              <a:buSzPts val="1100"/>
              <a:buFont typeface="Arial"/>
              <a:buNone/>
            </a:pPr>
            <a:r>
              <a:rPr b="1" lang="en-US">
                <a:solidFill>
                  <a:srgbClr val="212121"/>
                </a:solidFill>
              </a:rPr>
              <a:t>%sql</a:t>
            </a:r>
            <a:r>
              <a:rPr lang="en-US">
                <a:solidFill>
                  <a:srgbClr val="212121"/>
                </a:solidFill>
              </a:rPr>
              <a:t> SELECT mission_outcome, COUNT(*) AS COUNT FROM SPACEXTBL GROUP BY mission_outcome ORDER BY mission_outcome</a:t>
            </a:r>
            <a:endParaRPr>
              <a:solidFill>
                <a:srgbClr val="212121"/>
              </a:solidFill>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70" name="Google Shape;370;p45"/>
          <p:cNvPicPr preferRelativeResize="0"/>
          <p:nvPr/>
        </p:nvPicPr>
        <p:blipFill>
          <a:blip r:embed="rId4">
            <a:alphaModFix/>
          </a:blip>
          <a:stretch>
            <a:fillRect/>
          </a:stretch>
        </p:blipFill>
        <p:spPr>
          <a:xfrm>
            <a:off x="953450" y="1487299"/>
            <a:ext cx="2466137" cy="4633073"/>
          </a:xfrm>
          <a:prstGeom prst="rect">
            <a:avLst/>
          </a:prstGeom>
          <a:noFill/>
          <a:ln>
            <a:noFill/>
          </a:ln>
        </p:spPr>
      </p:pic>
      <p:sp>
        <p:nvSpPr>
          <p:cNvPr id="371" name="Google Shape;371;p45"/>
          <p:cNvSpPr txBox="1"/>
          <p:nvPr/>
        </p:nvSpPr>
        <p:spPr>
          <a:xfrm>
            <a:off x="2006600" y="1487300"/>
            <a:ext cx="81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2" name="Google Shape;372;p45"/>
          <p:cNvSpPr txBox="1"/>
          <p:nvPr/>
        </p:nvSpPr>
        <p:spPr>
          <a:xfrm>
            <a:off x="3530600" y="1543750"/>
            <a:ext cx="7755000" cy="20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Roboto"/>
                <a:ea typeface="Roboto"/>
                <a:cs typeface="Roboto"/>
                <a:sym typeface="Roboto"/>
              </a:rPr>
              <a:t>This SQL code retrieves the booster_version from the SPACEXTBL table where the payload_mass__kg_ is equal to the maximum payload mass found in the entire dataset. In simpler terms, it identifies the booster version associated with the </a:t>
            </a:r>
            <a:r>
              <a:rPr lang="en-US" sz="2400">
                <a:solidFill>
                  <a:srgbClr val="FF0000"/>
                </a:solidFill>
                <a:latin typeface="Roboto"/>
                <a:ea typeface="Roboto"/>
                <a:cs typeface="Roboto"/>
                <a:sym typeface="Roboto"/>
              </a:rPr>
              <a:t>heaviest </a:t>
            </a:r>
            <a:r>
              <a:rPr lang="en-US" sz="2400">
                <a:solidFill>
                  <a:schemeClr val="dk1"/>
                </a:solidFill>
                <a:latin typeface="Roboto"/>
                <a:ea typeface="Roboto"/>
                <a:cs typeface="Roboto"/>
                <a:sym typeface="Roboto"/>
              </a:rPr>
              <a:t>payload in the given dataset.</a:t>
            </a:r>
            <a:endParaRPr sz="2400">
              <a:solidFill>
                <a:schemeClr val="dk1"/>
              </a:solidFill>
            </a:endParaRPr>
          </a:p>
        </p:txBody>
      </p:sp>
      <p:sp>
        <p:nvSpPr>
          <p:cNvPr id="373" name="Google Shape;373;p45"/>
          <p:cNvSpPr txBox="1"/>
          <p:nvPr/>
        </p:nvSpPr>
        <p:spPr>
          <a:xfrm>
            <a:off x="3615275" y="4253100"/>
            <a:ext cx="7670400" cy="9453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Clr>
                <a:schemeClr val="dk1"/>
              </a:buClr>
              <a:buSzPts val="1100"/>
              <a:buFont typeface="Arial"/>
              <a:buNone/>
            </a:pPr>
            <a:r>
              <a:rPr b="1" lang="en-US">
                <a:solidFill>
                  <a:srgbClr val="212121"/>
                </a:solidFill>
              </a:rPr>
              <a:t>%sql</a:t>
            </a:r>
            <a:r>
              <a:rPr lang="en-US">
                <a:solidFill>
                  <a:srgbClr val="212121"/>
                </a:solidFill>
              </a:rPr>
              <a:t> SELECT booster_version FROM SPACEXTBL </a:t>
            </a:r>
            <a:r>
              <a:rPr lang="en-US">
                <a:solidFill>
                  <a:srgbClr val="FF0000"/>
                </a:solidFill>
              </a:rPr>
              <a:t>WHERE </a:t>
            </a:r>
            <a:r>
              <a:rPr lang="en-US">
                <a:solidFill>
                  <a:srgbClr val="212121"/>
                </a:solidFill>
              </a:rPr>
              <a:t>payload_mass__kg_=(SELECT </a:t>
            </a:r>
            <a:r>
              <a:rPr lang="en-US">
                <a:solidFill>
                  <a:srgbClr val="FF0000"/>
                </a:solidFill>
              </a:rPr>
              <a:t>MAX</a:t>
            </a:r>
            <a:r>
              <a:rPr lang="en-US">
                <a:solidFill>
                  <a:srgbClr val="212121"/>
                </a:solidFill>
              </a:rPr>
              <a:t>(payload_mass__kg_) FROM SPACEXTBL)</a:t>
            </a:r>
            <a:endParaRPr>
              <a:solidFill>
                <a:srgbClr val="212121"/>
              </a:solidFill>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9" name="Google Shape;379;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80" name="Google Shape;380;p46"/>
          <p:cNvPicPr preferRelativeResize="0"/>
          <p:nvPr/>
        </p:nvPicPr>
        <p:blipFill>
          <a:blip r:embed="rId4">
            <a:alphaModFix/>
          </a:blip>
          <a:stretch>
            <a:fillRect/>
          </a:stretch>
        </p:blipFill>
        <p:spPr>
          <a:xfrm>
            <a:off x="770000" y="1705775"/>
            <a:ext cx="4321325" cy="1940525"/>
          </a:xfrm>
          <a:prstGeom prst="rect">
            <a:avLst/>
          </a:prstGeom>
          <a:noFill/>
          <a:ln>
            <a:noFill/>
          </a:ln>
        </p:spPr>
      </p:pic>
      <p:sp>
        <p:nvSpPr>
          <p:cNvPr id="381" name="Google Shape;381;p46"/>
          <p:cNvSpPr txBox="1"/>
          <p:nvPr/>
        </p:nvSpPr>
        <p:spPr>
          <a:xfrm>
            <a:off x="5153375" y="1600200"/>
            <a:ext cx="6132300" cy="3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This SQL code selects the BOOSTER_VERSION and LAUNCH_SITE columns from the SPACEXTBL table where the "Landing_Outcome" is marked as 'Failure (drone ship)' and the DATE column starts with '2015%'. In other words, it retrieves information about booster versions and launch sites specifically associated with failed landings on drone ships in the year 2015.</a:t>
            </a:r>
            <a:endParaRPr sz="1800">
              <a:solidFill>
                <a:schemeClr val="dk1"/>
              </a:solidFill>
            </a:endParaRPr>
          </a:p>
        </p:txBody>
      </p:sp>
      <p:sp>
        <p:nvSpPr>
          <p:cNvPr id="382" name="Google Shape;382;p46"/>
          <p:cNvSpPr txBox="1"/>
          <p:nvPr/>
        </p:nvSpPr>
        <p:spPr>
          <a:xfrm>
            <a:off x="821275" y="4507100"/>
            <a:ext cx="10636800" cy="6393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Clr>
                <a:schemeClr val="dk1"/>
              </a:buClr>
              <a:buSzPts val="1100"/>
              <a:buFont typeface="Arial"/>
              <a:buNone/>
            </a:pPr>
            <a:r>
              <a:rPr b="1" lang="en-US">
                <a:solidFill>
                  <a:srgbClr val="212121"/>
                </a:solidFill>
              </a:rPr>
              <a:t>%sql</a:t>
            </a:r>
            <a:r>
              <a:rPr lang="en-US">
                <a:solidFill>
                  <a:srgbClr val="212121"/>
                </a:solidFill>
              </a:rPr>
              <a:t> SELECT BOOSTER_VERSION, LAUNCH_SITE FROM SPACEXTBL </a:t>
            </a:r>
            <a:r>
              <a:rPr lang="en-US">
                <a:solidFill>
                  <a:srgbClr val="FF0000"/>
                </a:solidFill>
              </a:rPr>
              <a:t>WHERE </a:t>
            </a:r>
            <a:r>
              <a:rPr lang="en-US">
                <a:solidFill>
                  <a:srgbClr val="212121"/>
                </a:solidFill>
              </a:rPr>
              <a:t> "Landing_Outcome"='Failure (drone ship)' AND </a:t>
            </a:r>
            <a:r>
              <a:rPr lang="en-US">
                <a:solidFill>
                  <a:srgbClr val="FF0000"/>
                </a:solidFill>
              </a:rPr>
              <a:t>DATE LIKE '2015%'</a:t>
            </a:r>
            <a:endParaRPr>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89" name="Google Shape;389;p47"/>
          <p:cNvPicPr preferRelativeResize="0"/>
          <p:nvPr/>
        </p:nvPicPr>
        <p:blipFill>
          <a:blip r:embed="rId4">
            <a:alphaModFix/>
          </a:blip>
          <a:stretch>
            <a:fillRect/>
          </a:stretch>
        </p:blipFill>
        <p:spPr>
          <a:xfrm>
            <a:off x="8313800" y="1592874"/>
            <a:ext cx="2971800" cy="3457575"/>
          </a:xfrm>
          <a:prstGeom prst="rect">
            <a:avLst/>
          </a:prstGeom>
          <a:noFill/>
          <a:ln>
            <a:noFill/>
          </a:ln>
        </p:spPr>
      </p:pic>
      <p:sp>
        <p:nvSpPr>
          <p:cNvPr id="390" name="Google Shape;390;p47"/>
          <p:cNvSpPr txBox="1"/>
          <p:nvPr/>
        </p:nvSpPr>
        <p:spPr>
          <a:xfrm>
            <a:off x="891825" y="1614300"/>
            <a:ext cx="7309500" cy="27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This SQL code counts and displays the quantity (qty) of each unique "Landing_Outcome" from the SPACEXTBL table, focusing on the time period between '2010-06-04' and '2017-03-20'. The results are grouped by "Landing_Outcome" and arranged in descending order based on the quantity.</a:t>
            </a:r>
            <a:endParaRPr sz="1800">
              <a:solidFill>
                <a:schemeClr val="dk1"/>
              </a:solidFill>
            </a:endParaRPr>
          </a:p>
        </p:txBody>
      </p:sp>
      <p:sp>
        <p:nvSpPr>
          <p:cNvPr id="391" name="Google Shape;391;p47"/>
          <p:cNvSpPr txBox="1"/>
          <p:nvPr/>
        </p:nvSpPr>
        <p:spPr>
          <a:xfrm>
            <a:off x="1018825" y="3787425"/>
            <a:ext cx="7027200" cy="19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lang="en-US"/>
              <a:t>sql SELECT  "Landing_Outcome", COUNT(*) AS qty FROM SPACEXTBL </a:t>
            </a:r>
            <a:r>
              <a:rPr lang="en-US">
                <a:solidFill>
                  <a:srgbClr val="FF0000"/>
                </a:solidFill>
              </a:rPr>
              <a:t>WHERE </a:t>
            </a:r>
            <a:r>
              <a:rPr lang="en-US"/>
              <a:t>DATE </a:t>
            </a:r>
            <a:r>
              <a:rPr lang="en-US">
                <a:solidFill>
                  <a:srgbClr val="FF0000"/>
                </a:solidFill>
              </a:rPr>
              <a:t>BETWEEN </a:t>
            </a:r>
            <a:r>
              <a:rPr lang="en-US"/>
              <a:t>'2010-06-04' AND '2017-03-20' GROUP BY  "Landing_Outcome"ORDER BY qty DESC;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2" name="Google Shape;422;p53"/>
          <p:cNvSpPr txBox="1"/>
          <p:nvPr/>
        </p:nvSpPr>
        <p:spPr>
          <a:xfrm>
            <a:off x="770011" y="538650"/>
            <a:ext cx="10515600" cy="54904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Roboto"/>
                <a:ea typeface="Roboto"/>
                <a:cs typeface="Roboto"/>
                <a:sym typeface="Roboto"/>
              </a:rPr>
              <a:t>Success Rates Across Launch Sites</a:t>
            </a:r>
            <a:endParaRPr sz="3700">
              <a:solidFill>
                <a:srgbClr val="0B49CB"/>
              </a:solidFill>
            </a:endParaRPr>
          </a:p>
        </p:txBody>
      </p:sp>
      <p:pic>
        <p:nvPicPr>
          <p:cNvPr id="423" name="Google Shape;423;p53"/>
          <p:cNvPicPr preferRelativeResize="0"/>
          <p:nvPr/>
        </p:nvPicPr>
        <p:blipFill>
          <a:blip r:embed="rId4">
            <a:alphaModFix/>
          </a:blip>
          <a:stretch>
            <a:fillRect/>
          </a:stretch>
        </p:blipFill>
        <p:spPr>
          <a:xfrm>
            <a:off x="666050" y="1240100"/>
            <a:ext cx="10791924" cy="2759000"/>
          </a:xfrm>
          <a:prstGeom prst="rect">
            <a:avLst/>
          </a:prstGeom>
          <a:noFill/>
          <a:ln>
            <a:noFill/>
          </a:ln>
        </p:spPr>
      </p:pic>
      <p:sp>
        <p:nvSpPr>
          <p:cNvPr id="424" name="Google Shape;424;p53"/>
          <p:cNvSpPr txBox="1"/>
          <p:nvPr/>
        </p:nvSpPr>
        <p:spPr>
          <a:xfrm>
            <a:off x="708375" y="4295425"/>
            <a:ext cx="10749600" cy="16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latin typeface="Roboto"/>
                <a:ea typeface="Roboto"/>
                <a:cs typeface="Roboto"/>
                <a:sym typeface="Roboto"/>
              </a:rPr>
              <a:t> KSC LC-39A boasts the highest success rate among launch sites, standing at an impressive </a:t>
            </a:r>
            <a:r>
              <a:rPr lang="en-US" sz="3000">
                <a:solidFill>
                  <a:srgbClr val="0B49CB"/>
                </a:solidFill>
                <a:latin typeface="Roboto"/>
                <a:ea typeface="Roboto"/>
                <a:cs typeface="Roboto"/>
                <a:sym typeface="Roboto"/>
              </a:rPr>
              <a:t>41.7</a:t>
            </a:r>
            <a:r>
              <a:rPr lang="en-US" sz="3000">
                <a:solidFill>
                  <a:schemeClr val="dk1"/>
                </a:solidFill>
                <a:latin typeface="Roboto"/>
                <a:ea typeface="Roboto"/>
                <a:cs typeface="Roboto"/>
                <a:sym typeface="Roboto"/>
              </a:rPr>
              <a:t>%.</a:t>
            </a:r>
            <a:endParaRPr sz="3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958700" y="1360300"/>
            <a:ext cx="10399500" cy="4665300"/>
          </a:xfrm>
          <a:prstGeom prst="rect">
            <a:avLst/>
          </a:prstGeom>
          <a:noFill/>
          <a:ln>
            <a:noFill/>
          </a:ln>
        </p:spPr>
        <p:txBody>
          <a:bodyPr anchorCtr="0" anchor="t" bIns="45700" lIns="91425" spcFirstLastPara="1" rIns="91425" wrap="square" tIns="45700">
            <a:normAutofit/>
          </a:bodyPr>
          <a:lstStyle/>
          <a:p>
            <a:pPr indent="-241300" lvl="0" marL="228600" marR="0" rtl="0" algn="l">
              <a:lnSpc>
                <a:spcPct val="90000"/>
              </a:lnSpc>
              <a:spcBef>
                <a:spcPts val="0"/>
              </a:spcBef>
              <a:spcAft>
                <a:spcPts val="0"/>
              </a:spcAft>
              <a:buClr>
                <a:srgbClr val="292929"/>
              </a:buClr>
              <a:buSzPts val="2400"/>
              <a:buChar char="•"/>
            </a:pPr>
            <a:r>
              <a:rPr b="1" lang="en-US" sz="2400">
                <a:solidFill>
                  <a:srgbClr val="292929"/>
                </a:solidFill>
              </a:rPr>
              <a:t>Project background and context</a:t>
            </a:r>
            <a:endParaRPr b="1" sz="2400">
              <a:solidFill>
                <a:srgbClr val="292929"/>
              </a:solidFill>
            </a:endParaRPr>
          </a:p>
          <a:p>
            <a:pPr indent="0" lvl="0" marL="457200" marR="0" rtl="0" algn="l">
              <a:lnSpc>
                <a:spcPct val="90000"/>
              </a:lnSpc>
              <a:spcBef>
                <a:spcPts val="0"/>
              </a:spcBef>
              <a:spcAft>
                <a:spcPts val="0"/>
              </a:spcAft>
              <a:buNone/>
            </a:pPr>
            <a:r>
              <a:rPr lang="en-US" sz="1800">
                <a:solidFill>
                  <a:srgbClr val="333333"/>
                </a:solidFill>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r>
              <a:rPr lang="en-US" sz="1800">
                <a:solidFill>
                  <a:srgbClr val="333333"/>
                </a:solidFill>
              </a:rPr>
              <a:t>.</a:t>
            </a:r>
            <a:endParaRPr sz="1800">
              <a:solidFill>
                <a:srgbClr val="333333"/>
              </a:solidFill>
            </a:endParaRPr>
          </a:p>
          <a:p>
            <a:pPr indent="0" lvl="0" marL="457200" marR="0" rtl="0" algn="l">
              <a:lnSpc>
                <a:spcPct val="90000"/>
              </a:lnSpc>
              <a:spcBef>
                <a:spcPts val="0"/>
              </a:spcBef>
              <a:spcAft>
                <a:spcPts val="0"/>
              </a:spcAft>
              <a:buNone/>
            </a:pPr>
            <a:r>
              <a:t/>
            </a:r>
            <a:endParaRPr sz="1800">
              <a:solidFill>
                <a:srgbClr val="333333"/>
              </a:solidFill>
            </a:endParaRPr>
          </a:p>
          <a:p>
            <a:pPr indent="-241300" lvl="0" marL="228600" marR="0" rtl="0" algn="l">
              <a:lnSpc>
                <a:spcPct val="90000"/>
              </a:lnSpc>
              <a:spcBef>
                <a:spcPts val="1400"/>
              </a:spcBef>
              <a:spcAft>
                <a:spcPts val="0"/>
              </a:spcAft>
              <a:buClr>
                <a:srgbClr val="292929"/>
              </a:buClr>
              <a:buSzPts val="2400"/>
              <a:buChar char="•"/>
            </a:pPr>
            <a:r>
              <a:rPr b="1" lang="en-US" sz="2400">
                <a:solidFill>
                  <a:srgbClr val="292929"/>
                </a:solidFill>
              </a:rPr>
              <a:t>Problems you want to find answers</a:t>
            </a:r>
            <a:endParaRPr b="1" sz="2400">
              <a:solidFill>
                <a:schemeClr val="dk1"/>
              </a:solidFill>
            </a:endParaRPr>
          </a:p>
          <a:p>
            <a:pPr indent="-342900" lvl="0" marL="457200" marR="0" rtl="0" algn="l">
              <a:lnSpc>
                <a:spcPct val="90000"/>
              </a:lnSpc>
              <a:spcBef>
                <a:spcPts val="0"/>
              </a:spcBef>
              <a:spcAft>
                <a:spcPts val="0"/>
              </a:spcAft>
              <a:buClr>
                <a:schemeClr val="dk1"/>
              </a:buClr>
              <a:buSzPts val="1800"/>
              <a:buChar char="-"/>
            </a:pPr>
            <a:r>
              <a:rPr lang="en-US" sz="1800">
                <a:solidFill>
                  <a:schemeClr val="dk1"/>
                </a:solidFill>
                <a:latin typeface="Roboto"/>
                <a:ea typeface="Roboto"/>
                <a:cs typeface="Roboto"/>
                <a:sym typeface="Roboto"/>
              </a:rPr>
              <a:t>What key elements contribute to the successful landing of a rocket?</a:t>
            </a:r>
            <a:endParaRPr sz="1800">
              <a:solidFill>
                <a:schemeClr val="dk1"/>
              </a:solidFill>
              <a:latin typeface="Roboto"/>
              <a:ea typeface="Roboto"/>
              <a:cs typeface="Roboto"/>
              <a:sym typeface="Roboto"/>
            </a:endParaRPr>
          </a:p>
          <a:p>
            <a:pPr indent="-342900" lvl="0" marL="457200" marR="0" rtl="0" algn="l">
              <a:lnSpc>
                <a:spcPct val="90000"/>
              </a:lnSpc>
              <a:spcBef>
                <a:spcPts val="0"/>
              </a:spcBef>
              <a:spcAft>
                <a:spcPts val="0"/>
              </a:spcAft>
              <a:buClr>
                <a:schemeClr val="dk1"/>
              </a:buClr>
              <a:buSzPts val="1800"/>
              <a:buChar char="-"/>
            </a:pPr>
            <a:r>
              <a:rPr lang="en-US" sz="1800">
                <a:solidFill>
                  <a:schemeClr val="dk1"/>
                </a:solidFill>
                <a:latin typeface="Roboto"/>
                <a:ea typeface="Roboto"/>
                <a:cs typeface="Roboto"/>
                <a:sym typeface="Roboto"/>
              </a:rPr>
              <a:t>How do different features interact to influence the success rate of a rocket's landing?</a:t>
            </a:r>
            <a:endParaRPr sz="1800">
              <a:solidFill>
                <a:schemeClr val="dk1"/>
              </a:solidFill>
              <a:latin typeface="Roboto"/>
              <a:ea typeface="Roboto"/>
              <a:cs typeface="Roboto"/>
              <a:sym typeface="Roboto"/>
            </a:endParaRPr>
          </a:p>
          <a:p>
            <a:pPr indent="-342900" lvl="0" marL="457200" marR="0" rtl="0" algn="l">
              <a:lnSpc>
                <a:spcPct val="90000"/>
              </a:lnSpc>
              <a:spcBef>
                <a:spcPts val="0"/>
              </a:spcBef>
              <a:spcAft>
                <a:spcPts val="0"/>
              </a:spcAft>
              <a:buClr>
                <a:schemeClr val="dk1"/>
              </a:buClr>
              <a:buSzPts val="1800"/>
              <a:buChar char="-"/>
            </a:pPr>
            <a:r>
              <a:rPr lang="en-US" sz="1800">
                <a:solidFill>
                  <a:schemeClr val="dk1"/>
                </a:solidFill>
                <a:latin typeface="Roboto"/>
                <a:ea typeface="Roboto"/>
                <a:cs typeface="Roboto"/>
                <a:sym typeface="Roboto"/>
              </a:rPr>
              <a:t>What specific operating conditions are essential to guarantee the success of a landing program?</a:t>
            </a:r>
            <a:endParaRPr sz="1800">
              <a:solidFill>
                <a:schemeClr val="dk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0" name="Google Shape;430;p54"/>
          <p:cNvSpPr txBox="1"/>
          <p:nvPr/>
        </p:nvSpPr>
        <p:spPr>
          <a:xfrm>
            <a:off x="770011" y="538650"/>
            <a:ext cx="10515600" cy="54904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000">
                <a:solidFill>
                  <a:srgbClr val="0B49CB"/>
                </a:solidFill>
                <a:latin typeface="Roboto"/>
                <a:ea typeface="Roboto"/>
                <a:cs typeface="Roboto"/>
                <a:sym typeface="Roboto"/>
              </a:rPr>
              <a:t>The success ratio for the launch site with the highest success rate.</a:t>
            </a:r>
            <a:endParaRPr sz="3000">
              <a:solidFill>
                <a:srgbClr val="0B49CB"/>
              </a:solidFill>
            </a:endParaRPr>
          </a:p>
        </p:txBody>
      </p:sp>
      <p:pic>
        <p:nvPicPr>
          <p:cNvPr id="431" name="Google Shape;431;p54"/>
          <p:cNvPicPr preferRelativeResize="0"/>
          <p:nvPr/>
        </p:nvPicPr>
        <p:blipFill>
          <a:blip r:embed="rId4">
            <a:alphaModFix/>
          </a:blip>
          <a:stretch>
            <a:fillRect/>
          </a:stretch>
        </p:blipFill>
        <p:spPr>
          <a:xfrm>
            <a:off x="857950" y="1635200"/>
            <a:ext cx="6948299" cy="2632000"/>
          </a:xfrm>
          <a:prstGeom prst="rect">
            <a:avLst/>
          </a:prstGeom>
          <a:noFill/>
          <a:ln>
            <a:noFill/>
          </a:ln>
        </p:spPr>
      </p:pic>
      <p:sp>
        <p:nvSpPr>
          <p:cNvPr id="432" name="Google Shape;432;p54"/>
          <p:cNvSpPr txBox="1"/>
          <p:nvPr/>
        </p:nvSpPr>
        <p:spPr>
          <a:xfrm>
            <a:off x="7975600" y="1713100"/>
            <a:ext cx="3309900" cy="25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Roboto"/>
                <a:ea typeface="Roboto"/>
                <a:cs typeface="Roboto"/>
                <a:sym typeface="Roboto"/>
              </a:rPr>
              <a:t>KSC LC-39A holds the record for the highest success rate, achieving successful launches at 76.9% and experiencing failures at 23.1%.</a:t>
            </a:r>
            <a:endParaRPr sz="24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8" name="Google Shape;438;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3&gt;</a:t>
            </a:r>
            <a:endParaRPr/>
          </a:p>
        </p:txBody>
      </p:sp>
      <p:pic>
        <p:nvPicPr>
          <p:cNvPr id="439" name="Google Shape;439;p55"/>
          <p:cNvPicPr preferRelativeResize="0"/>
          <p:nvPr/>
        </p:nvPicPr>
        <p:blipFill>
          <a:blip r:embed="rId4">
            <a:alphaModFix/>
          </a:blip>
          <a:stretch>
            <a:fillRect/>
          </a:stretch>
        </p:blipFill>
        <p:spPr>
          <a:xfrm>
            <a:off x="242700" y="1406669"/>
            <a:ext cx="7239801" cy="2564206"/>
          </a:xfrm>
          <a:prstGeom prst="rect">
            <a:avLst/>
          </a:prstGeom>
          <a:noFill/>
          <a:ln>
            <a:noFill/>
          </a:ln>
        </p:spPr>
      </p:pic>
      <p:sp>
        <p:nvSpPr>
          <p:cNvPr id="440" name="Google Shape;440;p55"/>
          <p:cNvSpPr txBox="1"/>
          <p:nvPr/>
        </p:nvSpPr>
        <p:spPr>
          <a:xfrm>
            <a:off x="7651050" y="1557875"/>
            <a:ext cx="3634500" cy="40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latin typeface="Roboto"/>
                <a:ea typeface="Roboto"/>
                <a:cs typeface="Roboto"/>
                <a:sym typeface="Roboto"/>
              </a:rPr>
              <a:t>The plot indicates a lower success rate for payloads exceeding 6000kg.</a:t>
            </a:r>
            <a:endParaRPr sz="30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1" name="Google Shape;451;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52" name="Google Shape;452;p57"/>
          <p:cNvPicPr preferRelativeResize="0"/>
          <p:nvPr/>
        </p:nvPicPr>
        <p:blipFill>
          <a:blip r:embed="rId4">
            <a:alphaModFix/>
          </a:blip>
          <a:stretch>
            <a:fillRect/>
          </a:stretch>
        </p:blipFill>
        <p:spPr>
          <a:xfrm>
            <a:off x="702750" y="1282450"/>
            <a:ext cx="7493451" cy="5383650"/>
          </a:xfrm>
          <a:prstGeom prst="rect">
            <a:avLst/>
          </a:prstGeom>
          <a:noFill/>
          <a:ln>
            <a:noFill/>
          </a:ln>
        </p:spPr>
      </p:pic>
      <p:sp>
        <p:nvSpPr>
          <p:cNvPr id="453" name="Google Shape;453;p57"/>
          <p:cNvSpPr txBox="1"/>
          <p:nvPr/>
        </p:nvSpPr>
        <p:spPr>
          <a:xfrm>
            <a:off x="8441275" y="1755425"/>
            <a:ext cx="2844300" cy="3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000">
              <a:solidFill>
                <a:schemeClr val="dk1"/>
              </a:solidFill>
            </a:endParaRPr>
          </a:p>
          <a:p>
            <a:pPr indent="0" lvl="0" marL="0" rtl="0" algn="l">
              <a:spcBef>
                <a:spcPts val="0"/>
              </a:spcBef>
              <a:spcAft>
                <a:spcPts val="0"/>
              </a:spcAft>
              <a:buClr>
                <a:schemeClr val="dk1"/>
              </a:buClr>
              <a:buSzPts val="1100"/>
              <a:buFont typeface="Arial"/>
              <a:buNone/>
            </a:pPr>
            <a:r>
              <a:rPr lang="en-US" sz="3000" u="sng">
                <a:solidFill>
                  <a:srgbClr val="FF0000"/>
                </a:solidFill>
                <a:latin typeface="Roboto"/>
                <a:ea typeface="Roboto"/>
                <a:cs typeface="Roboto"/>
                <a:sym typeface="Roboto"/>
              </a:rPr>
              <a:t>Logistic Regression </a:t>
            </a:r>
            <a:r>
              <a:rPr lang="en-US" sz="3000">
                <a:solidFill>
                  <a:schemeClr val="dk1"/>
                </a:solidFill>
                <a:latin typeface="Roboto"/>
                <a:ea typeface="Roboto"/>
                <a:cs typeface="Roboto"/>
                <a:sym typeface="Roboto"/>
              </a:rPr>
              <a:t>achieved the highest score among all the models.</a:t>
            </a:r>
            <a:endParaRPr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9" name="Google Shape;459;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0" name="Google Shape;460;p58"/>
          <p:cNvPicPr preferRelativeResize="0"/>
          <p:nvPr/>
        </p:nvPicPr>
        <p:blipFill>
          <a:blip r:embed="rId4">
            <a:alphaModFix/>
          </a:blip>
          <a:stretch>
            <a:fillRect/>
          </a:stretch>
        </p:blipFill>
        <p:spPr>
          <a:xfrm>
            <a:off x="4597400" y="1409700"/>
            <a:ext cx="6496750" cy="5234000"/>
          </a:xfrm>
          <a:prstGeom prst="rect">
            <a:avLst/>
          </a:prstGeom>
          <a:noFill/>
          <a:ln>
            <a:noFill/>
          </a:ln>
        </p:spPr>
      </p:pic>
      <p:sp>
        <p:nvSpPr>
          <p:cNvPr id="461" name="Google Shape;461;p58"/>
          <p:cNvSpPr txBox="1"/>
          <p:nvPr/>
        </p:nvSpPr>
        <p:spPr>
          <a:xfrm>
            <a:off x="807150" y="1628425"/>
            <a:ext cx="3541800" cy="427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2400">
                <a:solidFill>
                  <a:schemeClr val="dk1"/>
                </a:solidFill>
                <a:latin typeface="Roboto"/>
                <a:ea typeface="Roboto"/>
                <a:cs typeface="Roboto"/>
                <a:sym typeface="Roboto"/>
              </a:rPr>
              <a:t>In this analysis, the confusion matrix for logistic regression reveals that out of 18 missions, 15 were labeled as landed. Among these, 12 were accurately predicted, while 3 were predicted incorrectly.</a:t>
            </a:r>
            <a:endParaRPr sz="24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24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7" name="Google Shape;467;p59"/>
          <p:cNvSpPr txBox="1"/>
          <p:nvPr>
            <p:ph idx="1" type="body"/>
          </p:nvPr>
        </p:nvSpPr>
        <p:spPr>
          <a:xfrm>
            <a:off x="770000" y="1402650"/>
            <a:ext cx="10515600" cy="4823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lang="en-US" sz="1900">
                <a:solidFill>
                  <a:schemeClr val="dk1"/>
                </a:solidFill>
                <a:latin typeface="Roboto"/>
                <a:ea typeface="Roboto"/>
                <a:cs typeface="Roboto"/>
                <a:sym typeface="Roboto"/>
              </a:rPr>
              <a:t>In our analysis, several significant patterns and insights emerged:</a:t>
            </a:r>
            <a:endParaRPr sz="1900">
              <a:solidFill>
                <a:schemeClr val="dk1"/>
              </a:solidFill>
              <a:latin typeface="Roboto"/>
              <a:ea typeface="Roboto"/>
              <a:cs typeface="Roboto"/>
              <a:sym typeface="Roboto"/>
            </a:endParaRPr>
          </a:p>
          <a:p>
            <a:pPr indent="-349250" lvl="0" marL="457200" rtl="0" algn="l">
              <a:lnSpc>
                <a:spcPct val="115000"/>
              </a:lnSpc>
              <a:spcBef>
                <a:spcPts val="150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The success rate at launch sites demonstrates a positive correlation with the volume of flights, indicating that higher activity fosters greater success.</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Over the years, from 2013 to 2020, there's a discernible upward trajectory in launch success rates.</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Specific orbits, including ES-L1, GEO, HEO, SSO, and VLEO, consistently exhibit higher success rates.</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KSC LC-39A stands out as the launch site with the most successful launches among all.</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Leveraging machine learning algorithms, Logistic Regression emerged as the most effective model for predicting mission outcomes, showcasing its suitability for this task.</a:t>
            </a:r>
            <a:endParaRPr sz="19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900">
                <a:solidFill>
                  <a:schemeClr val="dk1"/>
                </a:solidFill>
                <a:latin typeface="Roboto"/>
                <a:ea typeface="Roboto"/>
                <a:cs typeface="Roboto"/>
                <a:sym typeface="Roboto"/>
              </a:rPr>
              <a:t>This comprehensive summary encapsulates the key findings, providing a clear and succinct overview of the insights obtained from the data analysis.</a:t>
            </a:r>
            <a:endParaRPr sz="1900">
              <a:solidFill>
                <a:schemeClr val="dk1"/>
              </a:solidFill>
              <a:latin typeface="Roboto"/>
              <a:ea typeface="Roboto"/>
              <a:cs typeface="Roboto"/>
              <a:sym typeface="Roboto"/>
            </a:endParaRPr>
          </a:p>
          <a:p>
            <a:pPr indent="0" lvl="0" marL="457200" marR="0" rtl="0" algn="l">
              <a:lnSpc>
                <a:spcPct val="100000"/>
              </a:lnSpc>
              <a:spcBef>
                <a:spcPts val="1400"/>
              </a:spcBef>
              <a:spcAft>
                <a:spcPts val="0"/>
              </a:spcAft>
              <a:buNone/>
            </a:pPr>
            <a:r>
              <a:t/>
            </a:r>
            <a:endParaRPr sz="2500">
              <a:solidFill>
                <a:schemeClr val="dk1"/>
              </a:solidFill>
              <a:latin typeface="Roboto"/>
              <a:ea typeface="Roboto"/>
              <a:cs typeface="Roboto"/>
              <a:sym typeface="Roboto"/>
            </a:endParaRPr>
          </a:p>
        </p:txBody>
      </p:sp>
      <p:sp>
        <p:nvSpPr>
          <p:cNvPr id="468" name="Google Shape;468;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342900" lvl="1" marL="742950" rtl="0" algn="l">
              <a:lnSpc>
                <a:spcPct val="175000"/>
              </a:lnSpc>
              <a:spcBef>
                <a:spcPts val="0"/>
              </a:spcBef>
              <a:spcAft>
                <a:spcPts val="0"/>
              </a:spcAft>
              <a:buClr>
                <a:schemeClr val="dk1"/>
              </a:buClr>
              <a:buSzPct val="100000"/>
              <a:buChar char="•"/>
            </a:pPr>
            <a:r>
              <a:rPr lang="en-US" sz="7200">
                <a:solidFill>
                  <a:schemeClr val="dk1"/>
                </a:solidFill>
                <a:latin typeface="Roboto"/>
                <a:ea typeface="Roboto"/>
                <a:cs typeface="Roboto"/>
                <a:sym typeface="Roboto"/>
              </a:rPr>
              <a:t>We gathered data by using the SpaceX API and scraping information from Wikipedia.</a:t>
            </a:r>
            <a:r>
              <a:rPr b="0" i="0" lang="en-US" sz="7200" u="none" cap="none" strike="noStrike">
                <a:solidFill>
                  <a:schemeClr val="dk1"/>
                </a:solidFill>
                <a:latin typeface="Arial"/>
                <a:ea typeface="Arial"/>
                <a:cs typeface="Arial"/>
                <a:sym typeface="Arial"/>
              </a:rPr>
              <a:t> </a:t>
            </a:r>
            <a:endParaRPr sz="7200">
              <a:solidFill>
                <a:schemeClr val="dk1"/>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2250" lvl="1" marL="685800" marR="0" rtl="0" algn="l">
              <a:lnSpc>
                <a:spcPct val="120000"/>
              </a:lnSpc>
              <a:spcBef>
                <a:spcPts val="1400"/>
              </a:spcBef>
              <a:spcAft>
                <a:spcPts val="0"/>
              </a:spcAft>
              <a:buClr>
                <a:schemeClr val="dk1"/>
              </a:buClr>
              <a:buSzPct val="100000"/>
              <a:buFont typeface="Arial"/>
              <a:buChar char="•"/>
            </a:pPr>
            <a:r>
              <a:rPr lang="en-US" sz="7200">
                <a:solidFill>
                  <a:schemeClr val="dk1"/>
                </a:solidFill>
                <a:latin typeface="Roboto"/>
                <a:ea typeface="Roboto"/>
                <a:cs typeface="Roboto"/>
                <a:sym typeface="Roboto"/>
              </a:rPr>
              <a:t>We converted categorical features into one-hot encoding.</a:t>
            </a:r>
            <a:endParaRPr sz="7200">
              <a:solidFill>
                <a:schemeClr val="dk1"/>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7600" u="none" cap="none" strike="noStrike">
                <a:solidFill>
                  <a:schemeClr val="dk1"/>
                </a:solidFill>
                <a:latin typeface="Arial"/>
                <a:ea typeface="Arial"/>
                <a:cs typeface="Arial"/>
                <a:sym typeface="Arial"/>
              </a:rPr>
              <a:t>How to build, tune, evaluate classification models</a:t>
            </a:r>
            <a:endParaRPr>
              <a:solidFill>
                <a:schemeClr val="dk1"/>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313275" y="1741300"/>
            <a:ext cx="10972200" cy="3753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rPr b="1" lang="en-US" sz="3000">
                <a:solidFill>
                  <a:schemeClr val="dk1"/>
                </a:solidFill>
                <a:latin typeface="Roboto"/>
                <a:ea typeface="Roboto"/>
                <a:cs typeface="Roboto"/>
                <a:sym typeface="Roboto"/>
              </a:rPr>
              <a:t>Two data collection methods were employed:</a:t>
            </a:r>
            <a:endParaRPr b="1" sz="3000">
              <a:solidFill>
                <a:schemeClr val="dk1"/>
              </a:solidFill>
            </a:endParaRPr>
          </a:p>
          <a:p>
            <a:pPr indent="0" lvl="0" marL="914400" marR="0" rtl="0" algn="l">
              <a:lnSpc>
                <a:spcPct val="100000"/>
              </a:lnSpc>
              <a:spcBef>
                <a:spcPts val="1400"/>
              </a:spcBef>
              <a:spcAft>
                <a:spcPts val="0"/>
              </a:spcAft>
              <a:buNone/>
            </a:pPr>
            <a:r>
              <a:rPr b="1" lang="en-US" sz="2400">
                <a:solidFill>
                  <a:srgbClr val="292929"/>
                </a:solidFill>
              </a:rPr>
              <a:t>1. Using API</a:t>
            </a:r>
            <a:r>
              <a:rPr b="1" lang="en-US" sz="1800">
                <a:solidFill>
                  <a:srgbClr val="292929"/>
                </a:solidFill>
              </a:rPr>
              <a:t> :</a:t>
            </a:r>
            <a:r>
              <a:rPr lang="en-US" sz="1800">
                <a:solidFill>
                  <a:schemeClr val="dk1"/>
                </a:solidFill>
              </a:rPr>
              <a:t> </a:t>
            </a:r>
            <a:r>
              <a:rPr lang="en-US" sz="1800">
                <a:solidFill>
                  <a:schemeClr val="dk1"/>
                </a:solidFill>
                <a:latin typeface="Roboto"/>
                <a:ea typeface="Roboto"/>
                <a:cs typeface="Roboto"/>
                <a:sym typeface="Roboto"/>
              </a:rPr>
              <a:t>Data collection involved utilizing a GET request to access the SpaceX API. Subsequently, we decoded the response content by employing the .json() function and transformed it into a Pandas dataframe using .json_normalize().</a:t>
            </a:r>
            <a:endParaRPr sz="1800">
              <a:solidFill>
                <a:schemeClr val="dk1"/>
              </a:solidFill>
              <a:latin typeface="Roboto"/>
              <a:ea typeface="Roboto"/>
              <a:cs typeface="Roboto"/>
              <a:sym typeface="Roboto"/>
            </a:endParaRPr>
          </a:p>
          <a:p>
            <a:pPr indent="0" lvl="0" marL="914400" marR="0" rtl="0" algn="l">
              <a:lnSpc>
                <a:spcPct val="100000"/>
              </a:lnSpc>
              <a:spcBef>
                <a:spcPts val="1400"/>
              </a:spcBef>
              <a:spcAft>
                <a:spcPts val="0"/>
              </a:spcAft>
              <a:buNone/>
            </a:pPr>
            <a:r>
              <a:rPr b="1" lang="en-US" sz="2400">
                <a:solidFill>
                  <a:schemeClr val="dk1"/>
                </a:solidFill>
                <a:latin typeface="Roboto"/>
                <a:ea typeface="Roboto"/>
                <a:cs typeface="Roboto"/>
                <a:sym typeface="Roboto"/>
              </a:rPr>
              <a:t>2. Web Scraping</a:t>
            </a:r>
            <a:r>
              <a:rPr lang="en-US" sz="1800">
                <a:solidFill>
                  <a:schemeClr val="dk1"/>
                </a:solidFill>
                <a:latin typeface="Roboto"/>
                <a:ea typeface="Roboto"/>
                <a:cs typeface="Roboto"/>
                <a:sym typeface="Roboto"/>
              </a:rPr>
              <a:t> : We conducted web scraping on Wikipedia to retrieve Falcon 9 launch records using BeautifulSoup. Our goal was to extract the launch records presented in the form of an HTML table, parse the table content, and then convert it into a Pandas dataframe for subsequent analysis. </a:t>
            </a:r>
            <a:endParaRPr sz="1800">
              <a:solidFill>
                <a:schemeClr val="dk1"/>
              </a:solidFill>
              <a:latin typeface="Roboto"/>
              <a:ea typeface="Roboto"/>
              <a:cs typeface="Roboto"/>
              <a:sym typeface="Roboto"/>
            </a:endParaRPr>
          </a:p>
        </p:txBody>
      </p:sp>
      <p:sp>
        <p:nvSpPr>
          <p:cNvPr id="130" name="Google Shape;1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used get request to get a response from API then we </a:t>
            </a:r>
            <a:r>
              <a:rPr lang="en-US" sz="2200">
                <a:solidFill>
                  <a:srgbClr val="292929"/>
                </a:solidFill>
              </a:rPr>
              <a:t>converted</a:t>
            </a:r>
            <a:r>
              <a:rPr lang="en-US" sz="2200">
                <a:solidFill>
                  <a:srgbClr val="292929"/>
                </a:solidFill>
              </a:rPr>
              <a:t> it to a json file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https://github.com/Yasin-Az/IBM-DataScience/blob/main/SpaceX%20Capstone%20Project/SpaceX_Data_Collection_API.ipynb</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7" name="Google Shape;137;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22"/>
          <p:cNvPicPr preferRelativeResize="0"/>
          <p:nvPr/>
        </p:nvPicPr>
        <p:blipFill>
          <a:blip r:embed="rId5">
            <a:alphaModFix/>
          </a:blip>
          <a:stretch>
            <a:fillRect/>
          </a:stretch>
        </p:blipFill>
        <p:spPr>
          <a:xfrm>
            <a:off x="5696750" y="1800225"/>
            <a:ext cx="5460901" cy="1628775"/>
          </a:xfrm>
          <a:prstGeom prst="rect">
            <a:avLst/>
          </a:prstGeom>
          <a:noFill/>
          <a:ln>
            <a:noFill/>
          </a:ln>
        </p:spPr>
      </p:pic>
      <p:sp>
        <p:nvSpPr>
          <p:cNvPr id="139" name="Google Shape;139;p22"/>
          <p:cNvSpPr txBox="1"/>
          <p:nvPr/>
        </p:nvSpPr>
        <p:spPr>
          <a:xfrm>
            <a:off x="5844825" y="1402650"/>
            <a:ext cx="40641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t>Getting a response from API</a:t>
            </a:r>
            <a:endParaRPr b="1" sz="1500"/>
          </a:p>
        </p:txBody>
      </p:sp>
      <p:pic>
        <p:nvPicPr>
          <p:cNvPr id="140" name="Google Shape;140;p22"/>
          <p:cNvPicPr preferRelativeResize="0"/>
          <p:nvPr/>
        </p:nvPicPr>
        <p:blipFill>
          <a:blip r:embed="rId6">
            <a:alphaModFix/>
          </a:blip>
          <a:stretch>
            <a:fillRect/>
          </a:stretch>
        </p:blipFill>
        <p:spPr>
          <a:xfrm>
            <a:off x="5696750" y="4531650"/>
            <a:ext cx="5460899" cy="1209675"/>
          </a:xfrm>
          <a:prstGeom prst="rect">
            <a:avLst/>
          </a:prstGeom>
          <a:noFill/>
          <a:ln>
            <a:noFill/>
          </a:ln>
        </p:spPr>
      </p:pic>
      <p:sp>
        <p:nvSpPr>
          <p:cNvPr id="141" name="Google Shape;141;p22"/>
          <p:cNvSpPr txBox="1"/>
          <p:nvPr/>
        </p:nvSpPr>
        <p:spPr>
          <a:xfrm>
            <a:off x="5675500" y="4133800"/>
            <a:ext cx="54822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t>Converting the response to json file</a:t>
            </a:r>
            <a:endParaRPr b="1" sz="1500"/>
          </a:p>
          <a:p>
            <a:pPr indent="0" lvl="0" marL="0" rtl="0" algn="l">
              <a:spcBef>
                <a:spcPts val="0"/>
              </a:spcBef>
              <a:spcAft>
                <a:spcPts val="0"/>
              </a:spcAft>
              <a:buNone/>
            </a:pPr>
            <a:r>
              <a:t/>
            </a:r>
            <a:endParaRPr b="1"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7" name="Google Shape;147;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8" name="Google Shape;148;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9" name="Google Shape;149;p23"/>
          <p:cNvSpPr/>
          <p:nvPr/>
        </p:nvSpPr>
        <p:spPr>
          <a:xfrm>
            <a:off x="2063125" y="1882425"/>
            <a:ext cx="790200" cy="987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23"/>
          <p:cNvSpPr txBox="1"/>
          <p:nvPr/>
        </p:nvSpPr>
        <p:spPr>
          <a:xfrm>
            <a:off x="821275" y="1459100"/>
            <a:ext cx="3273900" cy="7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chemeClr val="dk1"/>
                </a:solidFill>
              </a:rPr>
              <a:t>Get HTML response from Wikipedia</a:t>
            </a:r>
            <a:endParaRPr b="1">
              <a:solidFill>
                <a:schemeClr val="dk1"/>
              </a:solidFill>
            </a:endParaRPr>
          </a:p>
          <a:p>
            <a:pPr indent="0" lvl="0" marL="0" rtl="0" algn="l">
              <a:spcBef>
                <a:spcPts val="0"/>
              </a:spcBef>
              <a:spcAft>
                <a:spcPts val="0"/>
              </a:spcAft>
              <a:buNone/>
            </a:pPr>
            <a:r>
              <a:t/>
            </a:r>
            <a:endParaRPr b="1"/>
          </a:p>
        </p:txBody>
      </p:sp>
      <p:sp>
        <p:nvSpPr>
          <p:cNvPr id="151" name="Google Shape;151;p23"/>
          <p:cNvSpPr txBox="1"/>
          <p:nvPr/>
        </p:nvSpPr>
        <p:spPr>
          <a:xfrm>
            <a:off x="821275" y="3004650"/>
            <a:ext cx="32739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Extracting data using BeautifulSoup</a:t>
            </a:r>
            <a:endParaRPr b="1"/>
          </a:p>
          <a:p>
            <a:pPr indent="0" lvl="0" marL="0" rtl="0" algn="l">
              <a:spcBef>
                <a:spcPts val="0"/>
              </a:spcBef>
              <a:spcAft>
                <a:spcPts val="0"/>
              </a:spcAft>
              <a:buNone/>
            </a:pPr>
            <a:r>
              <a:t/>
            </a:r>
            <a:endParaRPr b="1"/>
          </a:p>
        </p:txBody>
      </p:sp>
      <p:sp>
        <p:nvSpPr>
          <p:cNvPr id="152" name="Google Shape;152;p23"/>
          <p:cNvSpPr/>
          <p:nvPr/>
        </p:nvSpPr>
        <p:spPr>
          <a:xfrm>
            <a:off x="2063125" y="3553650"/>
            <a:ext cx="790200" cy="1122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3"/>
          <p:cNvSpPr txBox="1"/>
          <p:nvPr/>
        </p:nvSpPr>
        <p:spPr>
          <a:xfrm>
            <a:off x="821275" y="4723450"/>
            <a:ext cx="3273900" cy="6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Converting to a dataframe</a:t>
            </a:r>
            <a:endParaRPr b="1"/>
          </a:p>
        </p:txBody>
      </p:sp>
      <p:pic>
        <p:nvPicPr>
          <p:cNvPr id="154" name="Google Shape;154;p23"/>
          <p:cNvPicPr preferRelativeResize="0"/>
          <p:nvPr/>
        </p:nvPicPr>
        <p:blipFill>
          <a:blip r:embed="rId4">
            <a:alphaModFix/>
          </a:blip>
          <a:stretch>
            <a:fillRect/>
          </a:stretch>
        </p:blipFill>
        <p:spPr>
          <a:xfrm>
            <a:off x="5528275" y="1402375"/>
            <a:ext cx="5757326" cy="2648925"/>
          </a:xfrm>
          <a:prstGeom prst="rect">
            <a:avLst/>
          </a:prstGeom>
          <a:noFill/>
          <a:ln>
            <a:noFill/>
          </a:ln>
        </p:spPr>
      </p:pic>
      <p:sp>
        <p:nvSpPr>
          <p:cNvPr id="155" name="Google Shape;155;p23"/>
          <p:cNvSpPr txBox="1"/>
          <p:nvPr/>
        </p:nvSpPr>
        <p:spPr>
          <a:xfrm>
            <a:off x="10382350" y="1240100"/>
            <a:ext cx="959700" cy="7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FF0000"/>
                </a:solidFill>
              </a:rPr>
              <a:t>1</a:t>
            </a:r>
            <a:endParaRPr b="1" sz="3000">
              <a:solidFill>
                <a:srgbClr val="FF0000"/>
              </a:solidFill>
            </a:endParaRPr>
          </a:p>
        </p:txBody>
      </p:sp>
      <p:pic>
        <p:nvPicPr>
          <p:cNvPr id="156" name="Google Shape;156;p23"/>
          <p:cNvPicPr preferRelativeResize="0"/>
          <p:nvPr/>
        </p:nvPicPr>
        <p:blipFill>
          <a:blip r:embed="rId5">
            <a:alphaModFix/>
          </a:blip>
          <a:stretch>
            <a:fillRect/>
          </a:stretch>
        </p:blipFill>
        <p:spPr>
          <a:xfrm>
            <a:off x="5528275" y="4174438"/>
            <a:ext cx="5757325" cy="1257300"/>
          </a:xfrm>
          <a:prstGeom prst="rect">
            <a:avLst/>
          </a:prstGeom>
          <a:noFill/>
          <a:ln>
            <a:noFill/>
          </a:ln>
        </p:spPr>
      </p:pic>
      <p:sp>
        <p:nvSpPr>
          <p:cNvPr id="157" name="Google Shape;157;p23"/>
          <p:cNvSpPr txBox="1"/>
          <p:nvPr/>
        </p:nvSpPr>
        <p:spPr>
          <a:xfrm>
            <a:off x="10630150" y="4174450"/>
            <a:ext cx="5079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FF0000"/>
                </a:solidFill>
              </a:rPr>
              <a:t>2</a:t>
            </a:r>
            <a:endParaRPr b="1" sz="3000">
              <a:solidFill>
                <a:srgbClr val="FF0000"/>
              </a:solidFill>
            </a:endParaRPr>
          </a:p>
        </p:txBody>
      </p:sp>
      <p:pic>
        <p:nvPicPr>
          <p:cNvPr id="158" name="Google Shape;158;p23"/>
          <p:cNvPicPr preferRelativeResize="0"/>
          <p:nvPr/>
        </p:nvPicPr>
        <p:blipFill rotWithShape="1">
          <a:blip r:embed="rId6">
            <a:alphaModFix/>
          </a:blip>
          <a:srcRect b="10698" l="0" r="0" t="0"/>
          <a:stretch/>
        </p:blipFill>
        <p:spPr>
          <a:xfrm>
            <a:off x="5528275" y="5368000"/>
            <a:ext cx="4968775" cy="1199300"/>
          </a:xfrm>
          <a:prstGeom prst="rect">
            <a:avLst/>
          </a:prstGeom>
          <a:noFill/>
          <a:ln>
            <a:noFill/>
          </a:ln>
        </p:spPr>
      </p:pic>
      <p:sp>
        <p:nvSpPr>
          <p:cNvPr id="159" name="Google Shape;159;p23"/>
          <p:cNvSpPr txBox="1"/>
          <p:nvPr/>
        </p:nvSpPr>
        <p:spPr>
          <a:xfrm>
            <a:off x="9894700" y="5367875"/>
            <a:ext cx="5787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FF0000"/>
                </a:solidFill>
              </a:rPr>
              <a:t>3</a:t>
            </a:r>
            <a:endParaRPr b="1" sz="3000">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